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541" r:id="rId2"/>
    <p:sldId id="542" r:id="rId3"/>
    <p:sldId id="543" r:id="rId4"/>
    <p:sldId id="544" r:id="rId5"/>
    <p:sldId id="257" r:id="rId6"/>
    <p:sldId id="505" r:id="rId7"/>
    <p:sldId id="297" r:id="rId8"/>
    <p:sldId id="269" r:id="rId9"/>
    <p:sldId id="298" r:id="rId10"/>
    <p:sldId id="334" r:id="rId11"/>
    <p:sldId id="270" r:id="rId12"/>
    <p:sldId id="333" r:id="rId13"/>
    <p:sldId id="300" r:id="rId14"/>
    <p:sldId id="316" r:id="rId15"/>
    <p:sldId id="358" r:id="rId16"/>
    <p:sldId id="357" r:id="rId17"/>
    <p:sldId id="318" r:id="rId18"/>
    <p:sldId id="361" r:id="rId19"/>
    <p:sldId id="360" r:id="rId20"/>
    <p:sldId id="359" r:id="rId21"/>
    <p:sldId id="301" r:id="rId22"/>
    <p:sldId id="516" r:id="rId23"/>
    <p:sldId id="500" r:id="rId24"/>
    <p:sldId id="515" r:id="rId25"/>
    <p:sldId id="528" r:id="rId26"/>
    <p:sldId id="497" r:id="rId27"/>
    <p:sldId id="478" r:id="rId28"/>
    <p:sldId id="529" r:id="rId29"/>
    <p:sldId id="266" r:id="rId30"/>
    <p:sldId id="342" r:id="rId31"/>
    <p:sldId id="341" r:id="rId32"/>
    <p:sldId id="299" r:id="rId33"/>
    <p:sldId id="479" r:id="rId34"/>
    <p:sldId id="322" r:id="rId35"/>
    <p:sldId id="302" r:id="rId36"/>
    <p:sldId id="355" r:id="rId37"/>
    <p:sldId id="354" r:id="rId38"/>
    <p:sldId id="304" r:id="rId39"/>
    <p:sldId id="356" r:id="rId40"/>
    <p:sldId id="343" r:id="rId41"/>
    <p:sldId id="303" r:id="rId42"/>
    <p:sldId id="336" r:id="rId43"/>
    <p:sldId id="335" r:id="rId44"/>
    <p:sldId id="271" r:id="rId45"/>
    <p:sldId id="326" r:id="rId46"/>
    <p:sldId id="532" r:id="rId47"/>
    <p:sldId id="506" r:id="rId48"/>
    <p:sldId id="327" r:id="rId49"/>
    <p:sldId id="308" r:id="rId50"/>
    <p:sldId id="321" r:id="rId51"/>
    <p:sldId id="539" r:id="rId52"/>
    <p:sldId id="332" r:id="rId53"/>
    <p:sldId id="518" r:id="rId54"/>
    <p:sldId id="530" r:id="rId55"/>
    <p:sldId id="519" r:id="rId56"/>
    <p:sldId id="534" r:id="rId57"/>
    <p:sldId id="533" r:id="rId58"/>
    <p:sldId id="310" r:id="rId59"/>
    <p:sldId id="337" r:id="rId60"/>
    <p:sldId id="311" r:id="rId61"/>
    <p:sldId id="325" r:id="rId62"/>
    <p:sldId id="491" r:id="rId63"/>
    <p:sldId id="537" r:id="rId64"/>
    <p:sldId id="536" r:id="rId65"/>
    <p:sldId id="531" r:id="rId66"/>
    <p:sldId id="480" r:id="rId67"/>
    <p:sldId id="538" r:id="rId68"/>
    <p:sldId id="535" r:id="rId69"/>
    <p:sldId id="313" r:id="rId7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88" autoAdjust="0"/>
    <p:restoredTop sz="94711" autoAdjust="0"/>
  </p:normalViewPr>
  <p:slideViewPr>
    <p:cSldViewPr>
      <p:cViewPr>
        <p:scale>
          <a:sx n="72" d="100"/>
          <a:sy n="72" d="100"/>
        </p:scale>
        <p:origin x="-1776" y="-3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6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1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3D5B-F9DC-45C7-8FFD-D62A9308753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D44A0-00BD-42C3-9087-A4DE7D00FA9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6D176-4259-4AB7-B14A-90AB639AA94A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22C01-6F28-474B-98EE-4092ECF17C05}" type="datetimeFigureOut">
              <a:rPr lang="fr-FR" smtClean="0"/>
              <a:pPr/>
              <a:t>29/01/2019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8A29E-C332-4EC4-A1DF-D984EB1083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%E1%BC%A4%CE%BB%CE%B5%CE%BA%CF%84%CF%81%CE%BF%CE%BD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5.jpeg"/><Relationship Id="rId7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en.wiktionary.org/wiki/%E1%BC%A4%CE%BB%CE%B5%CE%BA%CF%84%CF%81%CE%BF%CE%BD" TargetMode="External"/><Relationship Id="rId4" Type="http://schemas.openxmlformats.org/officeDocument/2006/relationships/image" Target="../media/image13.jpeg"/><Relationship Id="rId9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4.jpe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gif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jpe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gif"/><Relationship Id="rId4" Type="http://schemas.openxmlformats.org/officeDocument/2006/relationships/image" Target="../media/image7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gif"/><Relationship Id="rId4" Type="http://schemas.openxmlformats.org/officeDocument/2006/relationships/image" Target="../media/image7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8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jpe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78.jpeg"/><Relationship Id="rId4" Type="http://schemas.openxmlformats.org/officeDocument/2006/relationships/image" Target="../media/image80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e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eg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11" Type="http://schemas.openxmlformats.org/officeDocument/2006/relationships/image" Target="../media/image119.png"/><Relationship Id="rId5" Type="http://schemas.openxmlformats.org/officeDocument/2006/relationships/image" Target="../media/image113.jpeg"/><Relationship Id="rId10" Type="http://schemas.openxmlformats.org/officeDocument/2006/relationships/image" Target="../media/image118.gif"/><Relationship Id="rId4" Type="http://schemas.openxmlformats.org/officeDocument/2006/relationships/image" Target="../media/image112.png"/><Relationship Id="rId9" Type="http://schemas.openxmlformats.org/officeDocument/2006/relationships/image" Target="../media/image11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gif"/><Relationship Id="rId13" Type="http://schemas.openxmlformats.org/officeDocument/2006/relationships/image" Target="../media/image131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09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08.png"/><Relationship Id="rId5" Type="http://schemas.openxmlformats.org/officeDocument/2006/relationships/image" Target="../media/image127.png"/><Relationship Id="rId10" Type="http://schemas.openxmlformats.org/officeDocument/2006/relationships/image" Target="../media/image89.png"/><Relationship Id="rId4" Type="http://schemas.openxmlformats.org/officeDocument/2006/relationships/image" Target="../media/image126.png"/><Relationship Id="rId9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openxmlformats.org/officeDocument/2006/relationships/image" Target="../media/image143.png"/><Relationship Id="rId7" Type="http://schemas.openxmlformats.org/officeDocument/2006/relationships/image" Target="../media/image145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jpeg"/><Relationship Id="rId11" Type="http://schemas.openxmlformats.org/officeDocument/2006/relationships/image" Target="../media/image149.jpeg"/><Relationship Id="rId5" Type="http://schemas.openxmlformats.org/officeDocument/2006/relationships/image" Target="../media/image142.jpeg"/><Relationship Id="rId10" Type="http://schemas.openxmlformats.org/officeDocument/2006/relationships/image" Target="../media/image148.jpeg"/><Relationship Id="rId4" Type="http://schemas.openxmlformats.org/officeDocument/2006/relationships/image" Target="../media/image10.jpeg"/><Relationship Id="rId9" Type="http://schemas.openxmlformats.org/officeDocument/2006/relationships/image" Target="../media/image14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 bwMode="auto">
          <a:xfrm>
            <a:off x="357158" y="4286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2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Physics</a:t>
            </a:r>
            <a:r>
              <a:rPr lang="fr-FR" sz="32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  <a:r>
              <a:rPr lang="fr-FR" sz="32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fr-FR" sz="32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000100" y="1928802"/>
            <a:ext cx="74932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Electromagnetism 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LC:   24 hours approx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EX:   24 hours approx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Teachers: Yannick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Hinschberger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Gulyaz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Najafova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Exams: 1 midterm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coeff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: 1.5 ), 1 final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coeff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: 2.5)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Practical Works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PW:   21 hours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Teachers: Yannick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Hinschberger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Gulyaz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Najafova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Alihuseyn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Dovlatov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Exams:  1 report and 1 lab evaluation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coeff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2)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4590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92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8674" name="Picture 2" descr="https://upload.wikimedia.org/wikipedia/commons/thumb/2/2c/An_ant_in_amber.jpg/800px-An_ant_in_amb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2000240"/>
            <a:ext cx="2214578" cy="1558510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2143108" y="1142984"/>
            <a:ext cx="2107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Amber</a:t>
            </a:r>
          </a:p>
          <a:p>
            <a:r>
              <a:rPr lang="fr-FR" b="1" dirty="0" err="1" smtClean="0"/>
              <a:t>From</a:t>
            </a:r>
            <a:r>
              <a:rPr lang="fr-FR" b="1" dirty="0" smtClean="0"/>
              <a:t> </a:t>
            </a:r>
            <a:r>
              <a:rPr lang="fr-FR" b="1" dirty="0" err="1" smtClean="0"/>
              <a:t>ancient</a:t>
            </a:r>
            <a:r>
              <a:rPr lang="fr-FR" b="1" dirty="0" smtClean="0"/>
              <a:t> </a:t>
            </a:r>
            <a:r>
              <a:rPr lang="fr-FR" b="1" dirty="0" err="1" smtClean="0"/>
              <a:t>greek</a:t>
            </a:r>
            <a:r>
              <a:rPr lang="fr-FR" b="1" dirty="0" smtClean="0"/>
              <a:t>:</a:t>
            </a:r>
          </a:p>
          <a:p>
            <a:r>
              <a:rPr lang="fr-FR" b="1" dirty="0" smtClean="0"/>
              <a:t> </a:t>
            </a:r>
            <a:r>
              <a:rPr lang="el-GR" b="1" dirty="0" smtClean="0">
                <a:hlinkClick r:id="rId3" tooltip="wikt:ἤλεκτρον"/>
              </a:rPr>
              <a:t>ἤλεκτρον </a:t>
            </a:r>
            <a:r>
              <a:rPr lang="fr-FR" b="1" dirty="0" smtClean="0"/>
              <a:t> </a:t>
            </a:r>
            <a:r>
              <a:rPr lang="fr-FR" b="1" dirty="0" err="1" smtClean="0"/>
              <a:t>elektron</a:t>
            </a:r>
            <a:r>
              <a:rPr lang="fr-FR" b="1" dirty="0" smtClean="0"/>
              <a:t>:</a:t>
            </a:r>
            <a:endParaRPr lang="fr-FR" b="1" dirty="0"/>
          </a:p>
        </p:txBody>
      </p:sp>
      <p:pic>
        <p:nvPicPr>
          <p:cNvPr id="28676" name="Picture 4" descr="Image associ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1285860"/>
            <a:ext cx="1309685" cy="1436912"/>
          </a:xfrm>
          <a:prstGeom prst="rect">
            <a:avLst/>
          </a:prstGeom>
          <a:noFill/>
        </p:spPr>
      </p:pic>
      <p:pic>
        <p:nvPicPr>
          <p:cNvPr id="28678" name="Picture 6" descr="Résultat de recherche d'images pour &quot;amber electrostatic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1357298"/>
            <a:ext cx="1246113" cy="1357322"/>
          </a:xfrm>
          <a:prstGeom prst="rect">
            <a:avLst/>
          </a:prstGeom>
          <a:noFill/>
        </p:spPr>
      </p:pic>
      <p:pic>
        <p:nvPicPr>
          <p:cNvPr id="23" name="Picture 6" descr="Résultat de recherche d'images pour &quot;Thales&quot;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48" y="1285860"/>
            <a:ext cx="796925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ZoneTexte 5"/>
          <p:cNvSpPr txBox="1">
            <a:spLocks noChangeArrowheads="1"/>
          </p:cNvSpPr>
          <p:nvPr/>
        </p:nvSpPr>
        <p:spPr bwMode="auto">
          <a:xfrm>
            <a:off x="285720" y="2500306"/>
            <a:ext cx="1571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b="1" i="1" dirty="0"/>
              <a:t>Thales  </a:t>
            </a:r>
          </a:p>
          <a:p>
            <a:pPr algn="ctr"/>
            <a:r>
              <a:rPr lang="fr-FR" b="1" i="1" dirty="0"/>
              <a:t>625-547 BC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857620" y="2786058"/>
            <a:ext cx="514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After</a:t>
            </a:r>
            <a:r>
              <a:rPr lang="fr-FR" b="1" dirty="0" smtClean="0"/>
              <a:t>  </a:t>
            </a:r>
            <a:r>
              <a:rPr lang="fr-FR" b="1" dirty="0" err="1" smtClean="0"/>
              <a:t>rubing</a:t>
            </a:r>
            <a:r>
              <a:rPr lang="fr-FR" b="1" dirty="0" smtClean="0"/>
              <a:t> </a:t>
            </a:r>
            <a:r>
              <a:rPr lang="fr-FR" b="1" dirty="0" err="1" smtClean="0"/>
              <a:t>amber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, </a:t>
            </a:r>
            <a:r>
              <a:rPr lang="fr-FR" b="1" dirty="0" err="1" smtClean="0"/>
              <a:t>it</a:t>
            </a:r>
            <a:r>
              <a:rPr lang="fr-FR" b="1" dirty="0" smtClean="0"/>
              <a:t> </a:t>
            </a:r>
            <a:r>
              <a:rPr lang="fr-FR" b="1" dirty="0" err="1" smtClean="0"/>
              <a:t>can</a:t>
            </a:r>
            <a:r>
              <a:rPr lang="fr-FR" b="1" dirty="0" smtClean="0"/>
              <a:t> </a:t>
            </a:r>
            <a:r>
              <a:rPr lang="fr-FR" b="1" dirty="0" err="1" smtClean="0"/>
              <a:t>attract</a:t>
            </a:r>
            <a:r>
              <a:rPr lang="fr-FR" b="1" dirty="0" smtClean="0"/>
              <a:t> light </a:t>
            </a:r>
            <a:r>
              <a:rPr lang="fr-FR" b="1" dirty="0" err="1" smtClean="0"/>
              <a:t>objects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00034" y="571480"/>
            <a:ext cx="256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Static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4857752" y="857232"/>
            <a:ext cx="239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Electrisation by friction</a:t>
            </a:r>
            <a:endParaRPr lang="fr-FR" b="1" dirty="0"/>
          </a:p>
        </p:txBody>
      </p:sp>
      <p:cxnSp>
        <p:nvCxnSpPr>
          <p:cNvPr id="28" name="Connecteur droit avec flèche 27"/>
          <p:cNvCxnSpPr/>
          <p:nvPr/>
        </p:nvCxnSpPr>
        <p:spPr>
          <a:xfrm rot="10800000">
            <a:off x="6929454" y="1571612"/>
            <a:ext cx="642942" cy="714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7572396" y="1571612"/>
            <a:ext cx="108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Old</a:t>
            </a:r>
            <a:r>
              <a:rPr lang="fr-FR" dirty="0" smtClean="0"/>
              <a:t> </a:t>
            </a:r>
            <a:r>
              <a:rPr lang="fr-FR" dirty="0" err="1" smtClean="0"/>
              <a:t>greek</a:t>
            </a:r>
            <a:endParaRPr lang="fr-FR" dirty="0" smtClean="0"/>
          </a:p>
          <a:p>
            <a:pPr algn="ctr"/>
            <a:r>
              <a:rPr lang="fr-FR" dirty="0" smtClean="0"/>
              <a:t>hand</a:t>
            </a:r>
            <a:endParaRPr lang="fr-FR" dirty="0"/>
          </a:p>
        </p:txBody>
      </p:sp>
      <p:sp>
        <p:nvSpPr>
          <p:cNvPr id="30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7" name="Rectangle 26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24578" name="Picture 2" descr="Résultat de recherche d'images pour &quot;static electricity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4786322"/>
            <a:ext cx="1571604" cy="1571612"/>
          </a:xfrm>
          <a:prstGeom prst="rect">
            <a:avLst/>
          </a:prstGeom>
          <a:noFill/>
        </p:spPr>
      </p:pic>
      <p:pic>
        <p:nvPicPr>
          <p:cNvPr id="24580" name="Picture 4" descr="Résultat de recherche d'images pour &quot;static electricity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2330" y="3429000"/>
            <a:ext cx="1469993" cy="1327448"/>
          </a:xfrm>
          <a:prstGeom prst="rect">
            <a:avLst/>
          </a:prstGeom>
          <a:noFill/>
        </p:spPr>
      </p:pic>
      <p:sp>
        <p:nvSpPr>
          <p:cNvPr id="24590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92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8674" name="Picture 2" descr="https://upload.wikimedia.org/wikipedia/commons/thumb/2/2c/An_ant_in_amber.jpg/800px-An_ant_in_amb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2000240"/>
            <a:ext cx="2214578" cy="1558510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2143108" y="1142984"/>
            <a:ext cx="2107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Amber</a:t>
            </a:r>
          </a:p>
          <a:p>
            <a:r>
              <a:rPr lang="fr-FR" b="1" dirty="0" err="1" smtClean="0"/>
              <a:t>From</a:t>
            </a:r>
            <a:r>
              <a:rPr lang="fr-FR" b="1" dirty="0" smtClean="0"/>
              <a:t> </a:t>
            </a:r>
            <a:r>
              <a:rPr lang="fr-FR" b="1" dirty="0" err="1" smtClean="0"/>
              <a:t>ancient</a:t>
            </a:r>
            <a:r>
              <a:rPr lang="fr-FR" b="1" dirty="0" smtClean="0"/>
              <a:t> </a:t>
            </a:r>
            <a:r>
              <a:rPr lang="fr-FR" b="1" dirty="0" err="1" smtClean="0"/>
              <a:t>greek</a:t>
            </a:r>
            <a:r>
              <a:rPr lang="fr-FR" b="1" dirty="0" smtClean="0"/>
              <a:t>:</a:t>
            </a:r>
          </a:p>
          <a:p>
            <a:r>
              <a:rPr lang="fr-FR" b="1" dirty="0" smtClean="0"/>
              <a:t> </a:t>
            </a:r>
            <a:r>
              <a:rPr lang="el-GR" b="1" dirty="0" smtClean="0">
                <a:hlinkClick r:id="rId5" tooltip="wikt:ἤλεκτρον"/>
              </a:rPr>
              <a:t>ἤλεκτρον </a:t>
            </a:r>
            <a:r>
              <a:rPr lang="fr-FR" b="1" dirty="0" smtClean="0"/>
              <a:t> </a:t>
            </a:r>
            <a:r>
              <a:rPr lang="fr-FR" b="1" dirty="0" err="1" smtClean="0"/>
              <a:t>elektron</a:t>
            </a:r>
            <a:r>
              <a:rPr lang="fr-FR" b="1" dirty="0" smtClean="0"/>
              <a:t>:</a:t>
            </a:r>
            <a:endParaRPr lang="fr-FR" b="1" dirty="0"/>
          </a:p>
        </p:txBody>
      </p:sp>
      <p:pic>
        <p:nvPicPr>
          <p:cNvPr id="28676" name="Picture 4" descr="Image associé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29322" y="1285860"/>
            <a:ext cx="1309685" cy="1436912"/>
          </a:xfrm>
          <a:prstGeom prst="rect">
            <a:avLst/>
          </a:prstGeom>
          <a:noFill/>
        </p:spPr>
      </p:pic>
      <p:pic>
        <p:nvPicPr>
          <p:cNvPr id="28678" name="Picture 6" descr="Résultat de recherche d'images pour &quot;amber electrostatic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4876" y="1357298"/>
            <a:ext cx="1246113" cy="1357322"/>
          </a:xfrm>
          <a:prstGeom prst="rect">
            <a:avLst/>
          </a:prstGeom>
          <a:noFill/>
        </p:spPr>
      </p:pic>
      <p:pic>
        <p:nvPicPr>
          <p:cNvPr id="28680" name="Picture 8" descr="Résultat de recherche d'images pour &quot;amber electrostatic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472" y="4071942"/>
            <a:ext cx="5553075" cy="1800225"/>
          </a:xfrm>
          <a:prstGeom prst="rect">
            <a:avLst/>
          </a:prstGeom>
          <a:noFill/>
        </p:spPr>
      </p:pic>
      <p:pic>
        <p:nvPicPr>
          <p:cNvPr id="23" name="Picture 6" descr="Résultat de recherche d'images pour &quot;Thales&quot;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4348" y="1285860"/>
            <a:ext cx="796925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ZoneTexte 5"/>
          <p:cNvSpPr txBox="1">
            <a:spLocks noChangeArrowheads="1"/>
          </p:cNvSpPr>
          <p:nvPr/>
        </p:nvSpPr>
        <p:spPr bwMode="auto">
          <a:xfrm>
            <a:off x="285720" y="2500306"/>
            <a:ext cx="1571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b="1" i="1" dirty="0"/>
              <a:t>Thales  </a:t>
            </a:r>
          </a:p>
          <a:p>
            <a:pPr algn="ctr"/>
            <a:r>
              <a:rPr lang="fr-FR" b="1" i="1" dirty="0"/>
              <a:t>625-547 BC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857620" y="2786058"/>
            <a:ext cx="514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After</a:t>
            </a:r>
            <a:r>
              <a:rPr lang="fr-FR" b="1" dirty="0" smtClean="0"/>
              <a:t>  </a:t>
            </a:r>
            <a:r>
              <a:rPr lang="fr-FR" b="1" dirty="0" err="1" smtClean="0"/>
              <a:t>rubing</a:t>
            </a:r>
            <a:r>
              <a:rPr lang="fr-FR" b="1" dirty="0" smtClean="0"/>
              <a:t> </a:t>
            </a:r>
            <a:r>
              <a:rPr lang="fr-FR" b="1" dirty="0" err="1" smtClean="0"/>
              <a:t>amber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, </a:t>
            </a:r>
            <a:r>
              <a:rPr lang="fr-FR" b="1" dirty="0" err="1" smtClean="0"/>
              <a:t>it</a:t>
            </a:r>
            <a:r>
              <a:rPr lang="fr-FR" b="1" dirty="0" smtClean="0"/>
              <a:t> </a:t>
            </a:r>
            <a:r>
              <a:rPr lang="fr-FR" b="1" dirty="0" err="1" smtClean="0"/>
              <a:t>can</a:t>
            </a:r>
            <a:r>
              <a:rPr lang="fr-FR" b="1" dirty="0" smtClean="0"/>
              <a:t> </a:t>
            </a:r>
            <a:r>
              <a:rPr lang="fr-FR" b="1" dirty="0" err="1" smtClean="0"/>
              <a:t>attract</a:t>
            </a:r>
            <a:r>
              <a:rPr lang="fr-FR" b="1" dirty="0" smtClean="0"/>
              <a:t> light </a:t>
            </a:r>
            <a:r>
              <a:rPr lang="fr-FR" b="1" dirty="0" err="1" smtClean="0"/>
              <a:t>objects</a:t>
            </a:r>
            <a:r>
              <a:rPr lang="fr-FR" b="1" dirty="0" smtClean="0"/>
              <a:t> </a:t>
            </a:r>
            <a:endParaRPr lang="fr-FR" b="1" dirty="0"/>
          </a:p>
        </p:txBody>
      </p:sp>
      <p:sp>
        <p:nvSpPr>
          <p:cNvPr id="21" name="Ellipse 20"/>
          <p:cNvSpPr/>
          <p:nvPr/>
        </p:nvSpPr>
        <p:spPr>
          <a:xfrm>
            <a:off x="0" y="3643314"/>
            <a:ext cx="6786578" cy="2500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00034" y="571480"/>
            <a:ext cx="256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Static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4857752" y="857232"/>
            <a:ext cx="239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Electrisation by friction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428860" y="3786190"/>
            <a:ext cx="2136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Modern </a:t>
            </a:r>
            <a:r>
              <a:rPr lang="fr-FR" b="1" dirty="0" err="1" smtClean="0">
                <a:solidFill>
                  <a:srgbClr val="FF0000"/>
                </a:solidFill>
              </a:rPr>
              <a:t>explanation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rot="10800000">
            <a:off x="6929454" y="1571612"/>
            <a:ext cx="642942" cy="714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7572396" y="1571612"/>
            <a:ext cx="108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Old</a:t>
            </a:r>
            <a:r>
              <a:rPr lang="fr-FR" dirty="0" smtClean="0"/>
              <a:t> </a:t>
            </a:r>
            <a:r>
              <a:rPr lang="fr-FR" dirty="0" err="1" smtClean="0"/>
              <a:t>greek</a:t>
            </a:r>
            <a:endParaRPr lang="fr-FR" dirty="0" smtClean="0"/>
          </a:p>
          <a:p>
            <a:pPr algn="ctr"/>
            <a:r>
              <a:rPr lang="fr-FR" dirty="0" smtClean="0"/>
              <a:t>hand</a:t>
            </a:r>
            <a:endParaRPr lang="fr-FR" dirty="0"/>
          </a:p>
        </p:txBody>
      </p:sp>
      <p:sp>
        <p:nvSpPr>
          <p:cNvPr id="30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7" name="Rectangle 26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31" name="Rectangle 30"/>
          <p:cNvSpPr/>
          <p:nvPr/>
        </p:nvSpPr>
        <p:spPr>
          <a:xfrm>
            <a:off x="6858016" y="6000768"/>
            <a:ext cx="1928826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24590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92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285720" y="571480"/>
            <a:ext cx="314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types of </a:t>
            </a:r>
            <a:r>
              <a:rPr lang="fr-FR" sz="2400" b="1" dirty="0" err="1" smtClean="0"/>
              <a:t>electricity</a:t>
            </a:r>
            <a:endParaRPr lang="fr-FR" sz="24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428860" y="2071678"/>
            <a:ext cx="33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Vitreous</a:t>
            </a:r>
            <a:r>
              <a:rPr lang="fr-FR" b="1" dirty="0" smtClean="0"/>
              <a:t> </a:t>
            </a:r>
            <a:r>
              <a:rPr lang="fr-FR" b="1" dirty="0" err="1" smtClean="0"/>
              <a:t>electricity</a:t>
            </a:r>
            <a:r>
              <a:rPr lang="fr-FR" dirty="0" smtClean="0"/>
              <a:t>: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 </a:t>
            </a:r>
            <a:r>
              <a:rPr lang="fr-FR" u="sng" dirty="0" smtClean="0"/>
              <a:t>friction </a:t>
            </a:r>
            <a:r>
              <a:rPr lang="fr-FR" u="sng" dirty="0" err="1" smtClean="0"/>
              <a:t>with</a:t>
            </a:r>
            <a:r>
              <a:rPr lang="fr-FR" u="sng" dirty="0" smtClean="0"/>
              <a:t> </a:t>
            </a:r>
            <a:r>
              <a:rPr lang="fr-FR" b="1" u="sng" dirty="0" smtClean="0"/>
              <a:t>glass</a:t>
            </a:r>
            <a:endParaRPr lang="fr-FR" b="1" u="sng" dirty="0"/>
          </a:p>
        </p:txBody>
      </p:sp>
      <p:sp>
        <p:nvSpPr>
          <p:cNvPr id="21" name="ZoneTexte 20"/>
          <p:cNvSpPr txBox="1"/>
          <p:nvPr/>
        </p:nvSpPr>
        <p:spPr>
          <a:xfrm>
            <a:off x="2357422" y="1214422"/>
            <a:ext cx="344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Resineous</a:t>
            </a:r>
            <a:r>
              <a:rPr lang="fr-FR" b="1" dirty="0" smtClean="0"/>
              <a:t>  </a:t>
            </a:r>
            <a:r>
              <a:rPr lang="fr-FR" b="1" dirty="0" err="1" smtClean="0"/>
              <a:t>electricity</a:t>
            </a:r>
            <a:r>
              <a:rPr lang="fr-FR" b="1" dirty="0" smtClean="0"/>
              <a:t>: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u="sng" dirty="0" smtClean="0"/>
              <a:t>friction </a:t>
            </a:r>
            <a:r>
              <a:rPr lang="fr-FR" u="sng" dirty="0" err="1" smtClean="0"/>
              <a:t>with</a:t>
            </a:r>
            <a:r>
              <a:rPr lang="fr-FR" u="sng" dirty="0" smtClean="0"/>
              <a:t> </a:t>
            </a:r>
            <a:r>
              <a:rPr lang="fr-FR" b="1" u="sng" dirty="0" err="1" smtClean="0"/>
              <a:t>amber</a:t>
            </a:r>
            <a:endParaRPr lang="fr-FR" b="1" u="sng" dirty="0"/>
          </a:p>
        </p:txBody>
      </p:sp>
      <p:pic>
        <p:nvPicPr>
          <p:cNvPr id="52228" name="Picture 4" descr="Charles François de Cisternay du Fa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71546"/>
            <a:ext cx="1143008" cy="1446846"/>
          </a:xfrm>
          <a:prstGeom prst="rect">
            <a:avLst/>
          </a:prstGeom>
          <a:noFill/>
        </p:spPr>
      </p:pic>
      <p:sp>
        <p:nvSpPr>
          <p:cNvPr id="25" name="ZoneTexte 5"/>
          <p:cNvSpPr txBox="1">
            <a:spLocks noChangeArrowheads="1"/>
          </p:cNvSpPr>
          <p:nvPr/>
        </p:nvSpPr>
        <p:spPr bwMode="auto">
          <a:xfrm>
            <a:off x="214282" y="2571744"/>
            <a:ext cx="2143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Charles Du </a:t>
            </a:r>
            <a:r>
              <a:rPr lang="fr-FR" b="1" i="1" dirty="0" err="1" smtClean="0"/>
              <a:t>Fay</a:t>
            </a:r>
            <a:r>
              <a:rPr lang="fr-FR" b="1" i="1" dirty="0" smtClean="0"/>
              <a:t>  </a:t>
            </a:r>
            <a:endParaRPr lang="fr-FR" b="1" i="1" dirty="0"/>
          </a:p>
          <a:p>
            <a:pPr algn="ctr"/>
            <a:r>
              <a:rPr lang="fr-FR" b="1" i="1" dirty="0" smtClean="0"/>
              <a:t>1698-1739</a:t>
            </a:r>
            <a:endParaRPr lang="fr-FR" b="1" i="1" dirty="0"/>
          </a:p>
        </p:txBody>
      </p:sp>
      <p:pic>
        <p:nvPicPr>
          <p:cNvPr id="41986" name="Picture 2" descr="Résultat de recherche d'images pour &quot;ambr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857232"/>
            <a:ext cx="1546515" cy="1171544"/>
          </a:xfrm>
          <a:prstGeom prst="rect">
            <a:avLst/>
          </a:prstGeom>
          <a:noFill/>
        </p:spPr>
      </p:pic>
      <p:pic>
        <p:nvPicPr>
          <p:cNvPr id="41988" name="Picture 4" descr="Résultat de recherche d'images pour &quot;baton de verre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8" y="2000240"/>
            <a:ext cx="928694" cy="928694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3571868" y="642918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 smtClean="0">
                <a:solidFill>
                  <a:srgbClr val="FF0000"/>
                </a:solidFill>
              </a:rPr>
              <a:t>Electricity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is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seen</a:t>
            </a:r>
            <a:r>
              <a:rPr lang="fr-FR" sz="2000" b="1" i="1" dirty="0" smtClean="0">
                <a:solidFill>
                  <a:srgbClr val="FF0000"/>
                </a:solidFill>
              </a:rPr>
              <a:t> as a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fluid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3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46" name="Rectangle 4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24590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92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285720" y="571480"/>
            <a:ext cx="314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types of </a:t>
            </a:r>
            <a:r>
              <a:rPr lang="fr-FR" sz="2400" b="1" dirty="0" err="1" smtClean="0"/>
              <a:t>electricity</a:t>
            </a:r>
            <a:endParaRPr lang="fr-FR" sz="24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428860" y="2071678"/>
            <a:ext cx="333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Vitreous</a:t>
            </a:r>
            <a:r>
              <a:rPr lang="fr-FR" b="1" dirty="0" smtClean="0"/>
              <a:t> </a:t>
            </a:r>
            <a:r>
              <a:rPr lang="fr-FR" b="1" dirty="0" err="1" smtClean="0"/>
              <a:t>electricity</a:t>
            </a:r>
            <a:r>
              <a:rPr lang="fr-FR" dirty="0" smtClean="0"/>
              <a:t>: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 </a:t>
            </a:r>
            <a:r>
              <a:rPr lang="fr-FR" u="sng" dirty="0" smtClean="0"/>
              <a:t>friction </a:t>
            </a:r>
            <a:r>
              <a:rPr lang="fr-FR" u="sng" dirty="0" err="1" smtClean="0"/>
              <a:t>with</a:t>
            </a:r>
            <a:r>
              <a:rPr lang="fr-FR" u="sng" dirty="0" smtClean="0"/>
              <a:t> </a:t>
            </a:r>
            <a:r>
              <a:rPr lang="fr-FR" b="1" u="sng" dirty="0" smtClean="0"/>
              <a:t>glass</a:t>
            </a:r>
            <a:endParaRPr lang="fr-FR" b="1" u="sng" dirty="0"/>
          </a:p>
        </p:txBody>
      </p:sp>
      <p:sp>
        <p:nvSpPr>
          <p:cNvPr id="21" name="ZoneTexte 20"/>
          <p:cNvSpPr txBox="1"/>
          <p:nvPr/>
        </p:nvSpPr>
        <p:spPr>
          <a:xfrm>
            <a:off x="2357422" y="1214422"/>
            <a:ext cx="344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Resineous</a:t>
            </a:r>
            <a:r>
              <a:rPr lang="fr-FR" b="1" dirty="0" smtClean="0"/>
              <a:t>  </a:t>
            </a:r>
            <a:r>
              <a:rPr lang="fr-FR" b="1" dirty="0" err="1" smtClean="0"/>
              <a:t>electricity</a:t>
            </a:r>
            <a:r>
              <a:rPr lang="fr-FR" b="1" dirty="0" smtClean="0"/>
              <a:t>: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u="sng" dirty="0" smtClean="0"/>
              <a:t>friction </a:t>
            </a:r>
            <a:r>
              <a:rPr lang="fr-FR" u="sng" dirty="0" err="1" smtClean="0"/>
              <a:t>with</a:t>
            </a:r>
            <a:r>
              <a:rPr lang="fr-FR" u="sng" dirty="0" smtClean="0"/>
              <a:t> </a:t>
            </a:r>
            <a:r>
              <a:rPr lang="fr-FR" b="1" u="sng" dirty="0" err="1" smtClean="0"/>
              <a:t>amber</a:t>
            </a:r>
            <a:endParaRPr lang="fr-FR" b="1" u="sng" dirty="0"/>
          </a:p>
        </p:txBody>
      </p:sp>
      <p:pic>
        <p:nvPicPr>
          <p:cNvPr id="52228" name="Picture 4" descr="Charles François de Cisternay du Fa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71546"/>
            <a:ext cx="1143008" cy="1446846"/>
          </a:xfrm>
          <a:prstGeom prst="rect">
            <a:avLst/>
          </a:prstGeom>
          <a:noFill/>
        </p:spPr>
      </p:pic>
      <p:sp>
        <p:nvSpPr>
          <p:cNvPr id="25" name="ZoneTexte 5"/>
          <p:cNvSpPr txBox="1">
            <a:spLocks noChangeArrowheads="1"/>
          </p:cNvSpPr>
          <p:nvPr/>
        </p:nvSpPr>
        <p:spPr bwMode="auto">
          <a:xfrm>
            <a:off x="214282" y="2571744"/>
            <a:ext cx="2143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Charles Du </a:t>
            </a:r>
            <a:r>
              <a:rPr lang="fr-FR" b="1" i="1" dirty="0" err="1" smtClean="0"/>
              <a:t>Fay</a:t>
            </a:r>
            <a:r>
              <a:rPr lang="fr-FR" b="1" i="1" dirty="0" smtClean="0"/>
              <a:t>  </a:t>
            </a:r>
            <a:endParaRPr lang="fr-FR" b="1" i="1" dirty="0"/>
          </a:p>
          <a:p>
            <a:pPr algn="ctr"/>
            <a:r>
              <a:rPr lang="fr-FR" b="1" i="1" dirty="0" smtClean="0"/>
              <a:t>1698-1739</a:t>
            </a:r>
            <a:endParaRPr lang="fr-FR" b="1" i="1" dirty="0"/>
          </a:p>
        </p:txBody>
      </p:sp>
      <p:pic>
        <p:nvPicPr>
          <p:cNvPr id="41986" name="Picture 2" descr="Résultat de recherche d'images pour &quot;ambr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857232"/>
            <a:ext cx="1546515" cy="1171544"/>
          </a:xfrm>
          <a:prstGeom prst="rect">
            <a:avLst/>
          </a:prstGeom>
          <a:noFill/>
        </p:spPr>
      </p:pic>
      <p:pic>
        <p:nvPicPr>
          <p:cNvPr id="41988" name="Picture 4" descr="Résultat de recherche d'images pour &quot;baton de verre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8" y="2000240"/>
            <a:ext cx="928694" cy="928694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3571868" y="642918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 smtClean="0">
                <a:solidFill>
                  <a:srgbClr val="FF0000"/>
                </a:solidFill>
              </a:rPr>
              <a:t>Electricity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is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seen</a:t>
            </a:r>
            <a:r>
              <a:rPr lang="fr-FR" sz="2000" b="1" i="1" dirty="0" smtClean="0">
                <a:solidFill>
                  <a:srgbClr val="FF0000"/>
                </a:solidFill>
              </a:rPr>
              <a:t> as a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fluid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28596" y="3214686"/>
            <a:ext cx="200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2 </a:t>
            </a:r>
            <a:r>
              <a:rPr lang="fr-FR" dirty="0" err="1" smtClean="0"/>
              <a:t>pendulums</a:t>
            </a:r>
            <a:endParaRPr lang="fr-FR" dirty="0" smtClean="0"/>
          </a:p>
          <a:p>
            <a:pPr algn="ctr"/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amber</a:t>
            </a:r>
            <a:endParaRPr lang="fr-FR" dirty="0" smtClean="0"/>
          </a:p>
          <a:p>
            <a:pPr algn="ctr"/>
            <a:r>
              <a:rPr lang="fr-FR" b="1" dirty="0" smtClean="0"/>
              <a:t>REPULSION</a:t>
            </a:r>
            <a:endParaRPr lang="fr-FR" b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3286116" y="3214686"/>
            <a:ext cx="184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2 </a:t>
            </a:r>
            <a:r>
              <a:rPr lang="fr-FR" dirty="0" err="1" smtClean="0"/>
              <a:t>pendulums</a:t>
            </a:r>
            <a:endParaRPr lang="fr-FR" dirty="0" smtClean="0"/>
          </a:p>
          <a:p>
            <a:pPr algn="ctr"/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glass</a:t>
            </a:r>
          </a:p>
          <a:p>
            <a:pPr algn="ctr"/>
            <a:r>
              <a:rPr lang="fr-FR" b="1" dirty="0" smtClean="0"/>
              <a:t>REPULSION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5072066" y="3214686"/>
            <a:ext cx="435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</a:t>
            </a:r>
            <a:r>
              <a:rPr lang="fr-FR" dirty="0" err="1" smtClean="0"/>
              <a:t>pendulum</a:t>
            </a:r>
            <a:r>
              <a:rPr lang="fr-FR" dirty="0" smtClean="0"/>
              <a:t> </a:t>
            </a:r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glass and </a:t>
            </a:r>
          </a:p>
          <a:p>
            <a:pPr algn="ctr"/>
            <a:r>
              <a:rPr lang="fr-FR" dirty="0" smtClean="0"/>
              <a:t>1 </a:t>
            </a:r>
            <a:r>
              <a:rPr lang="fr-FR" dirty="0" err="1" smtClean="0"/>
              <a:t>pendulum</a:t>
            </a:r>
            <a:r>
              <a:rPr lang="fr-FR" dirty="0" smtClean="0"/>
              <a:t> </a:t>
            </a:r>
            <a:r>
              <a:rPr lang="fr-FR" dirty="0" err="1" smtClean="0"/>
              <a:t>rubbed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amber</a:t>
            </a:r>
            <a:endParaRPr lang="fr-FR" dirty="0" smtClean="0"/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ATTRACTION</a:t>
            </a:r>
            <a:endParaRPr lang="fr-FR" b="1" dirty="0">
              <a:solidFill>
                <a:srgbClr val="FF0000"/>
              </a:solidFill>
            </a:endParaRPr>
          </a:p>
        </p:txBody>
      </p:sp>
      <p:grpSp>
        <p:nvGrpSpPr>
          <p:cNvPr id="88" name="Groupe 87"/>
          <p:cNvGrpSpPr/>
          <p:nvPr/>
        </p:nvGrpSpPr>
        <p:grpSpPr>
          <a:xfrm>
            <a:off x="3143240" y="4286256"/>
            <a:ext cx="2428892" cy="1505562"/>
            <a:chOff x="500034" y="4066578"/>
            <a:chExt cx="2428892" cy="1505562"/>
          </a:xfrm>
        </p:grpSpPr>
        <p:sp>
          <p:nvSpPr>
            <p:cNvPr id="89" name="Ellipse 88"/>
            <p:cNvSpPr/>
            <p:nvPr/>
          </p:nvSpPr>
          <p:spPr>
            <a:xfrm>
              <a:off x="857224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/>
            <p:cNvSpPr/>
            <p:nvPr/>
          </p:nvSpPr>
          <p:spPr>
            <a:xfrm>
              <a:off x="2143108" y="5066710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1" name="Connecteur droit avec flèche 90"/>
            <p:cNvCxnSpPr/>
            <p:nvPr/>
          </p:nvCxnSpPr>
          <p:spPr>
            <a:xfrm>
              <a:off x="500034" y="5286388"/>
              <a:ext cx="642942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/>
            <p:cNvCxnSpPr/>
            <p:nvPr/>
          </p:nvCxnSpPr>
          <p:spPr>
            <a:xfrm>
              <a:off x="2357422" y="5281024"/>
              <a:ext cx="571504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 rot="5400000" flipH="1" flipV="1">
              <a:off x="890262" y="4247854"/>
              <a:ext cx="1005496" cy="6429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>
              <a:endCxn id="90" idx="0"/>
            </p:cNvCxnSpPr>
            <p:nvPr/>
          </p:nvCxnSpPr>
          <p:spPr>
            <a:xfrm rot="16200000" flipH="1">
              <a:off x="1553746" y="4227315"/>
              <a:ext cx="1000130" cy="6786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e 94"/>
          <p:cNvGrpSpPr/>
          <p:nvPr/>
        </p:nvGrpSpPr>
        <p:grpSpPr>
          <a:xfrm>
            <a:off x="6572264" y="4214818"/>
            <a:ext cx="1500198" cy="1577000"/>
            <a:chOff x="857224" y="3995140"/>
            <a:chExt cx="1500198" cy="1577000"/>
          </a:xfrm>
        </p:grpSpPr>
        <p:sp>
          <p:nvSpPr>
            <p:cNvPr id="96" name="Ellipse 95"/>
            <p:cNvSpPr/>
            <p:nvPr/>
          </p:nvSpPr>
          <p:spPr>
            <a:xfrm>
              <a:off x="857224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Ellipse 96"/>
            <p:cNvSpPr/>
            <p:nvPr/>
          </p:nvSpPr>
          <p:spPr>
            <a:xfrm>
              <a:off x="1857356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Connecteur droit avec flèche 97"/>
            <p:cNvCxnSpPr/>
            <p:nvPr/>
          </p:nvCxnSpPr>
          <p:spPr>
            <a:xfrm rot="10800000" flipV="1">
              <a:off x="1071538" y="5281024"/>
              <a:ext cx="500066" cy="6952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/>
            <p:cNvCxnSpPr/>
            <p:nvPr/>
          </p:nvCxnSpPr>
          <p:spPr>
            <a:xfrm rot="10800000">
              <a:off x="1714480" y="5281024"/>
              <a:ext cx="428628" cy="5364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stCxn id="96" idx="0"/>
            </p:cNvCxnSpPr>
            <p:nvPr/>
          </p:nvCxnSpPr>
          <p:spPr>
            <a:xfrm rot="5400000" flipH="1" flipV="1">
              <a:off x="837234" y="4265163"/>
              <a:ext cx="1076934" cy="5368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endCxn id="97" idx="0"/>
            </p:cNvCxnSpPr>
            <p:nvPr/>
          </p:nvCxnSpPr>
          <p:spPr>
            <a:xfrm rot="16200000" flipH="1">
              <a:off x="1337300" y="4301985"/>
              <a:ext cx="1076934" cy="4632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e 110"/>
          <p:cNvGrpSpPr/>
          <p:nvPr/>
        </p:nvGrpSpPr>
        <p:grpSpPr>
          <a:xfrm>
            <a:off x="285720" y="4286256"/>
            <a:ext cx="2428892" cy="1505562"/>
            <a:chOff x="500034" y="4066578"/>
            <a:chExt cx="2428892" cy="1505562"/>
          </a:xfrm>
        </p:grpSpPr>
        <p:sp>
          <p:nvSpPr>
            <p:cNvPr id="112" name="Ellipse 111"/>
            <p:cNvSpPr/>
            <p:nvPr/>
          </p:nvSpPr>
          <p:spPr>
            <a:xfrm>
              <a:off x="857224" y="5072074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/>
            <p:cNvSpPr/>
            <p:nvPr/>
          </p:nvSpPr>
          <p:spPr>
            <a:xfrm>
              <a:off x="2143108" y="5066710"/>
              <a:ext cx="500066" cy="5000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4" name="Connecteur droit avec flèche 113"/>
            <p:cNvCxnSpPr/>
            <p:nvPr/>
          </p:nvCxnSpPr>
          <p:spPr>
            <a:xfrm>
              <a:off x="500034" y="5286388"/>
              <a:ext cx="642942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/>
            <p:nvPr/>
          </p:nvCxnSpPr>
          <p:spPr>
            <a:xfrm>
              <a:off x="2357422" y="5281024"/>
              <a:ext cx="571504" cy="158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rot="5400000" flipH="1" flipV="1">
              <a:off x="890262" y="4247854"/>
              <a:ext cx="1005496" cy="6429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>
              <a:endCxn id="113" idx="0"/>
            </p:cNvCxnSpPr>
            <p:nvPr/>
          </p:nvCxnSpPr>
          <p:spPr>
            <a:xfrm rot="16200000" flipH="1">
              <a:off x="1553746" y="4227315"/>
              <a:ext cx="1000130" cy="6786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3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46" name="Rectangle 4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52226" name="Picture 2" descr="Résultat de recherche d'images pour &quot;stephen gra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2928934"/>
            <a:ext cx="5218420" cy="2967046"/>
          </a:xfrm>
          <a:prstGeom prst="rect">
            <a:avLst/>
          </a:prstGeom>
          <a:noFill/>
        </p:spPr>
      </p:pic>
      <p:sp>
        <p:nvSpPr>
          <p:cNvPr id="23" name="ZoneTexte 5"/>
          <p:cNvSpPr txBox="1">
            <a:spLocks noChangeArrowheads="1"/>
          </p:cNvSpPr>
          <p:nvPr/>
        </p:nvSpPr>
        <p:spPr bwMode="auto">
          <a:xfrm>
            <a:off x="357158" y="3071810"/>
            <a:ext cx="20717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Stephen Gray  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1666-1736</a:t>
            </a:r>
            <a:endParaRPr lang="fr-FR" sz="2000" b="1" i="1" dirty="0"/>
          </a:p>
        </p:txBody>
      </p:sp>
      <p:pic>
        <p:nvPicPr>
          <p:cNvPr id="24" name="Picture 8" descr="Résultat de recherche d'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142984"/>
            <a:ext cx="1500198" cy="1867747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285720" y="571480"/>
            <a:ext cx="6077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Propagation of </a:t>
            </a:r>
            <a:r>
              <a:rPr lang="fr-FR" sz="2400" b="1" dirty="0" err="1" smtClean="0"/>
              <a:t>electricity</a:t>
            </a:r>
            <a:r>
              <a:rPr lang="fr-FR" sz="2400" b="1" dirty="0" smtClean="0"/>
              <a:t>: </a:t>
            </a:r>
            <a:r>
              <a:rPr lang="fr-FR" sz="2400" b="1" dirty="0" err="1" smtClean="0"/>
              <a:t>conductor</a:t>
            </a:r>
            <a:r>
              <a:rPr lang="fr-FR" sz="2400" b="1" dirty="0" smtClean="0"/>
              <a:t>-</a:t>
            </a:r>
            <a:r>
              <a:rPr lang="fr-FR" sz="2400" b="1" dirty="0" err="1" smtClean="0"/>
              <a:t>insulator</a:t>
            </a:r>
            <a:endParaRPr lang="fr-FR" sz="24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2571736" y="1142984"/>
            <a:ext cx="5808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  </a:t>
            </a:r>
            <a:r>
              <a:rPr lang="fr-FR" sz="2000" dirty="0" smtClean="0"/>
              <a:t>One </a:t>
            </a:r>
            <a:r>
              <a:rPr lang="fr-FR" sz="2000" dirty="0" err="1" smtClean="0"/>
              <a:t>can</a:t>
            </a:r>
            <a:r>
              <a:rPr lang="fr-FR" sz="2000" dirty="0" smtClean="0"/>
              <a:t> </a:t>
            </a:r>
            <a:r>
              <a:rPr lang="fr-FR" sz="2000" dirty="0" err="1" smtClean="0"/>
              <a:t>propagate</a:t>
            </a:r>
            <a:r>
              <a:rPr lang="fr-FR" sz="2000" dirty="0" smtClean="0"/>
              <a:t> </a:t>
            </a:r>
            <a:r>
              <a:rPr lang="fr-FR" sz="2000" dirty="0" err="1" smtClean="0"/>
              <a:t>electricity</a:t>
            </a:r>
            <a:endParaRPr lang="fr-FR" sz="2000" dirty="0" smtClean="0"/>
          </a:p>
          <a:p>
            <a:pPr>
              <a:buFont typeface="Arial" pitchFamily="34" charset="0"/>
              <a:buChar char="•"/>
            </a:pPr>
            <a:r>
              <a:rPr lang="fr-FR" sz="2000" dirty="0" smtClean="0"/>
              <a:t>   existence of </a:t>
            </a:r>
            <a:r>
              <a:rPr lang="fr-FR" sz="2000" dirty="0" err="1" smtClean="0"/>
              <a:t>materials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</a:t>
            </a:r>
            <a:r>
              <a:rPr lang="fr-FR" sz="2000" dirty="0" err="1" smtClean="0"/>
              <a:t>propagate</a:t>
            </a:r>
            <a:r>
              <a:rPr lang="fr-FR" sz="2000" dirty="0" smtClean="0"/>
              <a:t> 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</a:t>
            </a:r>
            <a:r>
              <a:rPr lang="fr-FR" sz="2000" dirty="0" err="1" smtClean="0"/>
              <a:t>fluids</a:t>
            </a:r>
            <a:r>
              <a:rPr lang="fr-FR" sz="2000" dirty="0" smtClean="0"/>
              <a:t> </a:t>
            </a:r>
          </a:p>
          <a:p>
            <a:r>
              <a:rPr lang="fr-FR" sz="2000" dirty="0" smtClean="0"/>
              <a:t>    and </a:t>
            </a:r>
            <a:r>
              <a:rPr lang="fr-FR" sz="2000" dirty="0" err="1" smtClean="0"/>
              <a:t>others</a:t>
            </a:r>
            <a:r>
              <a:rPr lang="fr-FR" sz="2000" dirty="0" smtClean="0"/>
              <a:t> not.</a:t>
            </a:r>
          </a:p>
          <a:p>
            <a:r>
              <a:rPr lang="fr-FR" sz="2000" dirty="0" smtClean="0"/>
              <a:t> </a:t>
            </a:r>
            <a:endParaRPr lang="fr-FR" sz="2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86512" y="2285992"/>
            <a:ext cx="2413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Electrisation by contact</a:t>
            </a:r>
          </a:p>
          <a:p>
            <a:pPr algn="ctr"/>
            <a:r>
              <a:rPr lang="fr-FR" b="1" dirty="0" err="1" smtClean="0"/>
              <a:t>with</a:t>
            </a:r>
            <a:r>
              <a:rPr lang="fr-FR" b="1" dirty="0" smtClean="0"/>
              <a:t> a glass stick</a:t>
            </a:r>
            <a:endParaRPr lang="fr-FR" b="1" dirty="0"/>
          </a:p>
        </p:txBody>
      </p:sp>
      <p:cxnSp>
        <p:nvCxnSpPr>
          <p:cNvPr id="28" name="Connecteur droit avec flèche 27"/>
          <p:cNvCxnSpPr>
            <a:stCxn id="26" idx="2"/>
          </p:cNvCxnSpPr>
          <p:nvPr/>
        </p:nvCxnSpPr>
        <p:spPr>
          <a:xfrm rot="5400000">
            <a:off x="6891610" y="2970168"/>
            <a:ext cx="639552" cy="5638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14282" y="4572008"/>
            <a:ext cx="2928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The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fluid</a:t>
            </a:r>
            <a:r>
              <a:rPr lang="fr-FR" b="1" dirty="0" smtClean="0"/>
              <a:t> </a:t>
            </a:r>
            <a:r>
              <a:rPr lang="fr-FR" b="1" dirty="0" err="1" smtClean="0"/>
              <a:t>propagates</a:t>
            </a:r>
            <a:r>
              <a:rPr lang="fr-FR" b="1" dirty="0" smtClean="0"/>
              <a:t> </a:t>
            </a:r>
            <a:r>
              <a:rPr lang="fr-FR" b="1" dirty="0" err="1" smtClean="0"/>
              <a:t>until</a:t>
            </a:r>
            <a:r>
              <a:rPr lang="fr-FR" b="1" dirty="0" smtClean="0"/>
              <a:t> the </a:t>
            </a:r>
            <a:r>
              <a:rPr lang="fr-FR" b="1" dirty="0" err="1" smtClean="0"/>
              <a:t>sphere</a:t>
            </a:r>
            <a:r>
              <a:rPr lang="fr-FR" b="1" dirty="0" smtClean="0"/>
              <a:t> </a:t>
            </a:r>
            <a:r>
              <a:rPr lang="fr-FR" b="1" dirty="0" err="1" smtClean="0"/>
              <a:t>because</a:t>
            </a:r>
            <a:r>
              <a:rPr lang="fr-FR" b="1" dirty="0" smtClean="0"/>
              <a:t> </a:t>
            </a:r>
            <a:r>
              <a:rPr lang="fr-FR" b="1" dirty="0" err="1" smtClean="0"/>
              <a:t>it</a:t>
            </a:r>
            <a:r>
              <a:rPr lang="fr-FR" b="1" dirty="0" smtClean="0"/>
              <a:t> </a:t>
            </a:r>
            <a:r>
              <a:rPr lang="fr-FR" b="1" dirty="0" err="1" smtClean="0"/>
              <a:t>attracts</a:t>
            </a:r>
            <a:r>
              <a:rPr lang="fr-FR" b="1" dirty="0" smtClean="0"/>
              <a:t> </a:t>
            </a:r>
            <a:r>
              <a:rPr lang="fr-FR" b="1" dirty="0" err="1" smtClean="0"/>
              <a:t>little</a:t>
            </a:r>
            <a:r>
              <a:rPr lang="fr-FR" b="1" dirty="0" smtClean="0"/>
              <a:t> </a:t>
            </a:r>
            <a:r>
              <a:rPr lang="fr-FR" b="1" dirty="0" err="1" smtClean="0"/>
              <a:t>papers</a:t>
            </a:r>
            <a:r>
              <a:rPr lang="fr-FR" b="1" dirty="0" smtClean="0"/>
              <a:t> </a:t>
            </a:r>
            <a:endParaRPr lang="fr-FR" b="1" dirty="0"/>
          </a:p>
        </p:txBody>
      </p:sp>
      <p:cxnSp>
        <p:nvCxnSpPr>
          <p:cNvPr id="31" name="Connecteur droit avec flèche 30"/>
          <p:cNvCxnSpPr>
            <a:stCxn id="29" idx="0"/>
          </p:cNvCxnSpPr>
          <p:nvPr/>
        </p:nvCxnSpPr>
        <p:spPr>
          <a:xfrm rot="5400000" flipH="1" flipV="1">
            <a:off x="2232397" y="3732604"/>
            <a:ext cx="285752" cy="13930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1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7" name="Rectangle 26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85720" y="571480"/>
            <a:ext cx="2711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Eletrostatic</a:t>
            </a:r>
            <a:r>
              <a:rPr lang="fr-FR" sz="2400" b="1" dirty="0" smtClean="0"/>
              <a:t>  </a:t>
            </a:r>
            <a:r>
              <a:rPr lang="fr-FR" sz="2400" b="1" dirty="0" err="1" smtClean="0"/>
              <a:t>devices</a:t>
            </a:r>
            <a:endParaRPr lang="fr-FR" sz="2400" b="1" dirty="0"/>
          </a:p>
        </p:txBody>
      </p:sp>
      <p:pic>
        <p:nvPicPr>
          <p:cNvPr id="40962" name="Picture 2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357430"/>
            <a:ext cx="1714512" cy="2568339"/>
          </a:xfrm>
          <a:prstGeom prst="rect">
            <a:avLst/>
          </a:prstGeom>
          <a:noFill/>
        </p:spPr>
      </p:pic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1357290" y="3714752"/>
            <a:ext cx="23574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Francis Hauksbee  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1666-1713</a:t>
            </a:r>
            <a:endParaRPr lang="fr-FR" sz="1600" b="1" i="1" dirty="0"/>
          </a:p>
        </p:txBody>
      </p:sp>
      <p:sp>
        <p:nvSpPr>
          <p:cNvPr id="15" name="ZoneTexte 5"/>
          <p:cNvSpPr txBox="1">
            <a:spLocks noChangeArrowheads="1"/>
          </p:cNvSpPr>
          <p:nvPr/>
        </p:nvSpPr>
        <p:spPr bwMode="auto">
          <a:xfrm>
            <a:off x="500034" y="1214422"/>
            <a:ext cx="39290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b="1" i="1" dirty="0" smtClean="0"/>
              <a:t>1706</a:t>
            </a:r>
          </a:p>
          <a:p>
            <a:r>
              <a:rPr lang="fr-FR" sz="2000" dirty="0" smtClean="0"/>
              <a:t>Electrisation by contact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</a:p>
          <a:p>
            <a:r>
              <a:rPr lang="fr-FR" sz="2000" dirty="0" smtClean="0"/>
              <a:t>a </a:t>
            </a:r>
            <a:r>
              <a:rPr lang="fr-FR" sz="2000" dirty="0" err="1" smtClean="0"/>
              <a:t>rotating</a:t>
            </a:r>
            <a:r>
              <a:rPr lang="fr-FR" sz="2000" dirty="0" smtClean="0"/>
              <a:t> </a:t>
            </a:r>
            <a:r>
              <a:rPr lang="fr-FR" sz="2000" dirty="0" err="1" smtClean="0"/>
              <a:t>sulfur</a:t>
            </a:r>
            <a:r>
              <a:rPr lang="fr-FR" sz="2000" dirty="0" smtClean="0"/>
              <a:t> </a:t>
            </a:r>
            <a:r>
              <a:rPr lang="fr-FR" sz="2000" dirty="0" err="1" smtClean="0"/>
              <a:t>sphere</a:t>
            </a:r>
            <a:endParaRPr lang="fr-FR" sz="2000" dirty="0" smtClean="0"/>
          </a:p>
          <a:p>
            <a:endParaRPr lang="fr-FR" sz="2000" b="1" i="1" dirty="0"/>
          </a:p>
        </p:txBody>
      </p:sp>
      <p:pic>
        <p:nvPicPr>
          <p:cNvPr id="40970" name="Picture 10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2428868"/>
            <a:ext cx="928694" cy="1191708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85720" y="571480"/>
            <a:ext cx="2711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Eletrostatic</a:t>
            </a:r>
            <a:r>
              <a:rPr lang="fr-FR" sz="2400" b="1" dirty="0" smtClean="0"/>
              <a:t>  </a:t>
            </a:r>
            <a:r>
              <a:rPr lang="fr-FR" sz="2400" b="1" dirty="0" err="1" smtClean="0"/>
              <a:t>devices</a:t>
            </a:r>
            <a:endParaRPr lang="fr-FR" sz="2400" b="1" dirty="0"/>
          </a:p>
        </p:txBody>
      </p:sp>
      <p:pic>
        <p:nvPicPr>
          <p:cNvPr id="40962" name="Picture 2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357430"/>
            <a:ext cx="1714512" cy="2568339"/>
          </a:xfrm>
          <a:prstGeom prst="rect">
            <a:avLst/>
          </a:prstGeom>
          <a:noFill/>
        </p:spPr>
      </p:pic>
      <p:pic>
        <p:nvPicPr>
          <p:cNvPr id="40964" name="Picture 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357298"/>
            <a:ext cx="2500330" cy="1666887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3714744" y="3143248"/>
            <a:ext cx="450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Leiden</a:t>
            </a:r>
            <a:r>
              <a:rPr lang="fr-FR" sz="2000" b="1" dirty="0" smtClean="0"/>
              <a:t> Jar (</a:t>
            </a:r>
            <a:r>
              <a:rPr lang="fr-FR" sz="2000" b="1" dirty="0" err="1" smtClean="0"/>
              <a:t>bottle</a:t>
            </a:r>
            <a:r>
              <a:rPr lang="fr-FR" sz="2000" b="1" dirty="0" smtClean="0"/>
              <a:t>)….first </a:t>
            </a:r>
            <a:r>
              <a:rPr lang="fr-FR" sz="2000" b="1" dirty="0" err="1" smtClean="0"/>
              <a:t>capacitor</a:t>
            </a:r>
            <a:endParaRPr lang="fr-FR" sz="2000" b="1" dirty="0" smtClean="0"/>
          </a:p>
          <a:p>
            <a:r>
              <a:rPr lang="fr-FR" sz="2000" dirty="0" err="1" smtClean="0"/>
              <a:t>Deliver</a:t>
            </a:r>
            <a:r>
              <a:rPr lang="fr-FR" sz="2000" dirty="0" smtClean="0"/>
              <a:t>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</a:t>
            </a:r>
            <a:r>
              <a:rPr lang="fr-FR" sz="2000" dirty="0" err="1" smtClean="0"/>
              <a:t>discharge</a:t>
            </a:r>
            <a:endParaRPr lang="fr-FR" sz="2000" dirty="0"/>
          </a:p>
        </p:txBody>
      </p:sp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1357290" y="3714752"/>
            <a:ext cx="23574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Francis Hauksbee  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1666-1713</a:t>
            </a:r>
            <a:endParaRPr lang="fr-FR" sz="1600" b="1" i="1" dirty="0"/>
          </a:p>
        </p:txBody>
      </p:sp>
      <p:sp>
        <p:nvSpPr>
          <p:cNvPr id="15" name="ZoneTexte 5"/>
          <p:cNvSpPr txBox="1">
            <a:spLocks noChangeArrowheads="1"/>
          </p:cNvSpPr>
          <p:nvPr/>
        </p:nvSpPr>
        <p:spPr bwMode="auto">
          <a:xfrm>
            <a:off x="500034" y="1214422"/>
            <a:ext cx="39290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b="1" i="1" dirty="0" smtClean="0"/>
              <a:t>1706</a:t>
            </a:r>
          </a:p>
          <a:p>
            <a:r>
              <a:rPr lang="fr-FR" sz="2000" dirty="0" smtClean="0"/>
              <a:t>Electrisation by contact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</a:p>
          <a:p>
            <a:r>
              <a:rPr lang="fr-FR" sz="2000" dirty="0" smtClean="0"/>
              <a:t>a </a:t>
            </a:r>
            <a:r>
              <a:rPr lang="fr-FR" sz="2000" dirty="0" err="1" smtClean="0"/>
              <a:t>rotating</a:t>
            </a:r>
            <a:r>
              <a:rPr lang="fr-FR" sz="2000" dirty="0" smtClean="0"/>
              <a:t> </a:t>
            </a:r>
            <a:r>
              <a:rPr lang="fr-FR" sz="2000" dirty="0" err="1" smtClean="0"/>
              <a:t>sulfur</a:t>
            </a:r>
            <a:r>
              <a:rPr lang="fr-FR" sz="2000" dirty="0" smtClean="0"/>
              <a:t> </a:t>
            </a:r>
            <a:r>
              <a:rPr lang="fr-FR" sz="2000" dirty="0" err="1" smtClean="0"/>
              <a:t>sphere</a:t>
            </a:r>
            <a:endParaRPr lang="fr-FR" sz="2000" dirty="0" smtClean="0"/>
          </a:p>
          <a:p>
            <a:endParaRPr lang="fr-FR" sz="2000" b="1" i="1" dirty="0"/>
          </a:p>
        </p:txBody>
      </p:sp>
      <p:pic>
        <p:nvPicPr>
          <p:cNvPr id="40970" name="Picture 10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08" y="2428868"/>
            <a:ext cx="928694" cy="1191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4500562" y="785794"/>
            <a:ext cx="3550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i="1" dirty="0" smtClean="0"/>
              <a:t>1746: </a:t>
            </a:r>
            <a:r>
              <a:rPr lang="fr-FR" sz="2000" b="1" i="1" dirty="0" err="1" smtClean="0"/>
              <a:t>University</a:t>
            </a:r>
            <a:r>
              <a:rPr lang="fr-FR" sz="2000" b="1" i="1" dirty="0" smtClean="0"/>
              <a:t> of </a:t>
            </a:r>
            <a:r>
              <a:rPr lang="fr-FR" sz="2000" b="1" i="1" dirty="0" err="1" smtClean="0"/>
              <a:t>Leiden</a:t>
            </a:r>
            <a:endParaRPr lang="fr-FR" sz="2000" b="1" i="1" dirty="0" smtClean="0"/>
          </a:p>
          <a:p>
            <a:r>
              <a:rPr lang="fr-FR" sz="1600" b="1" i="1" dirty="0" smtClean="0"/>
              <a:t>Pieter van Musschenbroek (1692-1761)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19" name="Éclair 18"/>
          <p:cNvSpPr/>
          <p:nvPr/>
        </p:nvSpPr>
        <p:spPr>
          <a:xfrm>
            <a:off x="7000892" y="2143116"/>
            <a:ext cx="571504" cy="785818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85720" y="571480"/>
            <a:ext cx="2711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Eletrostatic</a:t>
            </a:r>
            <a:r>
              <a:rPr lang="fr-FR" sz="2400" b="1" dirty="0" smtClean="0"/>
              <a:t>  </a:t>
            </a:r>
            <a:r>
              <a:rPr lang="fr-FR" sz="2400" b="1" dirty="0" err="1" smtClean="0"/>
              <a:t>devices</a:t>
            </a:r>
            <a:endParaRPr lang="fr-FR" sz="2400" b="1" dirty="0"/>
          </a:p>
        </p:txBody>
      </p:sp>
      <p:pic>
        <p:nvPicPr>
          <p:cNvPr id="40962" name="Picture 2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357430"/>
            <a:ext cx="1714512" cy="2568339"/>
          </a:xfrm>
          <a:prstGeom prst="rect">
            <a:avLst/>
          </a:prstGeom>
          <a:noFill/>
        </p:spPr>
      </p:pic>
      <p:pic>
        <p:nvPicPr>
          <p:cNvPr id="40964" name="Picture 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357298"/>
            <a:ext cx="2500330" cy="1666887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3714744" y="3143248"/>
            <a:ext cx="450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Leiden</a:t>
            </a:r>
            <a:r>
              <a:rPr lang="fr-FR" sz="2000" b="1" dirty="0" smtClean="0"/>
              <a:t> Jar (</a:t>
            </a:r>
            <a:r>
              <a:rPr lang="fr-FR" sz="2000" b="1" dirty="0" err="1" smtClean="0"/>
              <a:t>bottle</a:t>
            </a:r>
            <a:r>
              <a:rPr lang="fr-FR" sz="2000" b="1" dirty="0" smtClean="0"/>
              <a:t>)….first </a:t>
            </a:r>
            <a:r>
              <a:rPr lang="fr-FR" sz="2000" b="1" dirty="0" err="1" smtClean="0"/>
              <a:t>capacitor</a:t>
            </a:r>
            <a:endParaRPr lang="fr-FR" sz="2000" b="1" dirty="0" smtClean="0"/>
          </a:p>
          <a:p>
            <a:r>
              <a:rPr lang="fr-FR" sz="2000" dirty="0" err="1" smtClean="0"/>
              <a:t>Deliver</a:t>
            </a:r>
            <a:r>
              <a:rPr lang="fr-FR" sz="2000" dirty="0" smtClean="0"/>
              <a:t> </a:t>
            </a:r>
            <a:r>
              <a:rPr lang="fr-FR" sz="2000" dirty="0" err="1" smtClean="0"/>
              <a:t>electric</a:t>
            </a:r>
            <a:r>
              <a:rPr lang="fr-FR" sz="2000" dirty="0" smtClean="0"/>
              <a:t> </a:t>
            </a:r>
            <a:r>
              <a:rPr lang="fr-FR" sz="2000" dirty="0" err="1" smtClean="0"/>
              <a:t>discharge</a:t>
            </a:r>
            <a:endParaRPr lang="fr-FR" sz="2000" dirty="0"/>
          </a:p>
        </p:txBody>
      </p:sp>
      <p:pic>
        <p:nvPicPr>
          <p:cNvPr id="40966" name="Picture 6" descr="Image associ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3929066"/>
            <a:ext cx="2214578" cy="1917854"/>
          </a:xfrm>
          <a:prstGeom prst="rect">
            <a:avLst/>
          </a:prstGeom>
          <a:noFill/>
        </p:spPr>
      </p:pic>
      <p:pic>
        <p:nvPicPr>
          <p:cNvPr id="40968" name="Picture 8" descr="Résultat de recherche d'images pour &quot;leyden jar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72396" y="1500174"/>
            <a:ext cx="1341655" cy="1719247"/>
          </a:xfrm>
          <a:prstGeom prst="rect">
            <a:avLst/>
          </a:prstGeom>
          <a:noFill/>
        </p:spPr>
      </p:pic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1357290" y="3714752"/>
            <a:ext cx="23574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Francis Hauksbee  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1666-1713</a:t>
            </a:r>
            <a:endParaRPr lang="fr-FR" sz="1600" b="1" i="1" dirty="0"/>
          </a:p>
        </p:txBody>
      </p:sp>
      <p:sp>
        <p:nvSpPr>
          <p:cNvPr id="15" name="ZoneTexte 5"/>
          <p:cNvSpPr txBox="1">
            <a:spLocks noChangeArrowheads="1"/>
          </p:cNvSpPr>
          <p:nvPr/>
        </p:nvSpPr>
        <p:spPr bwMode="auto">
          <a:xfrm>
            <a:off x="500034" y="1214422"/>
            <a:ext cx="39290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b="1" i="1" dirty="0" smtClean="0"/>
              <a:t>1706</a:t>
            </a:r>
          </a:p>
          <a:p>
            <a:r>
              <a:rPr lang="fr-FR" sz="2000" dirty="0" smtClean="0"/>
              <a:t>Electrisation by contact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</a:p>
          <a:p>
            <a:r>
              <a:rPr lang="fr-FR" sz="2000" dirty="0" smtClean="0"/>
              <a:t>a </a:t>
            </a:r>
            <a:r>
              <a:rPr lang="fr-FR" sz="2000" dirty="0" err="1" smtClean="0"/>
              <a:t>rotating</a:t>
            </a:r>
            <a:r>
              <a:rPr lang="fr-FR" sz="2000" dirty="0" smtClean="0"/>
              <a:t> </a:t>
            </a:r>
            <a:r>
              <a:rPr lang="fr-FR" sz="2000" dirty="0" err="1" smtClean="0"/>
              <a:t>sulfur</a:t>
            </a:r>
            <a:r>
              <a:rPr lang="fr-FR" sz="2000" dirty="0" smtClean="0"/>
              <a:t> </a:t>
            </a:r>
            <a:r>
              <a:rPr lang="fr-FR" sz="2000" dirty="0" err="1" smtClean="0"/>
              <a:t>sphere</a:t>
            </a:r>
            <a:endParaRPr lang="fr-FR" sz="2000" dirty="0" smtClean="0"/>
          </a:p>
          <a:p>
            <a:endParaRPr lang="fr-FR" sz="2000" b="1" i="1" dirty="0"/>
          </a:p>
        </p:txBody>
      </p:sp>
      <p:pic>
        <p:nvPicPr>
          <p:cNvPr id="40970" name="Picture 10" descr="Résultat de recherche d'images pour &quot;francis hauksbee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3108" y="2428868"/>
            <a:ext cx="928694" cy="119170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4500562" y="785794"/>
            <a:ext cx="3550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i="1" dirty="0" smtClean="0"/>
              <a:t>1746: </a:t>
            </a:r>
            <a:r>
              <a:rPr lang="fr-FR" sz="2000" b="1" i="1" dirty="0" err="1" smtClean="0"/>
              <a:t>University</a:t>
            </a:r>
            <a:r>
              <a:rPr lang="fr-FR" sz="2000" b="1" i="1" dirty="0" smtClean="0"/>
              <a:t> of </a:t>
            </a:r>
            <a:r>
              <a:rPr lang="fr-FR" sz="2000" b="1" i="1" dirty="0" err="1" smtClean="0"/>
              <a:t>Leiden</a:t>
            </a:r>
            <a:endParaRPr lang="fr-FR" sz="2000" b="1" i="1" dirty="0" smtClean="0"/>
          </a:p>
          <a:p>
            <a:r>
              <a:rPr lang="fr-FR" sz="1600" b="1" i="1" dirty="0" smtClean="0"/>
              <a:t>Pieter van Musschenbroek (1692-1761) </a:t>
            </a:r>
          </a:p>
        </p:txBody>
      </p:sp>
      <p:pic>
        <p:nvPicPr>
          <p:cNvPr id="40972" name="Picture 12" descr="Résultat de recherche d'images pour &quot;abbé Nollet&quot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57422" y="4786322"/>
            <a:ext cx="1140704" cy="1409692"/>
          </a:xfrm>
          <a:prstGeom prst="rect">
            <a:avLst/>
          </a:prstGeom>
          <a:noFill/>
        </p:spPr>
      </p:pic>
      <p:sp>
        <p:nvSpPr>
          <p:cNvPr id="20" name="ZoneTexte 5"/>
          <p:cNvSpPr txBox="1">
            <a:spLocks noChangeArrowheads="1"/>
          </p:cNvSpPr>
          <p:nvPr/>
        </p:nvSpPr>
        <p:spPr bwMode="auto">
          <a:xfrm>
            <a:off x="214282" y="5572140"/>
            <a:ext cx="23574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600" b="1" i="1" dirty="0" smtClean="0"/>
              <a:t>Jean-Antoine Nollet  </a:t>
            </a:r>
            <a:endParaRPr lang="fr-FR" sz="1600" b="1" i="1" dirty="0"/>
          </a:p>
          <a:p>
            <a:pPr algn="ctr"/>
            <a:r>
              <a:rPr lang="fr-FR" sz="1600" b="1" i="1" dirty="0" smtClean="0"/>
              <a:t>1700-1770</a:t>
            </a:r>
            <a:endParaRPr lang="fr-FR" sz="1600" b="1" i="1" dirty="0"/>
          </a:p>
        </p:txBody>
      </p:sp>
      <p:pic>
        <p:nvPicPr>
          <p:cNvPr id="40974" name="Picture 1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43834" y="3786190"/>
            <a:ext cx="1105432" cy="1709735"/>
          </a:xfrm>
          <a:prstGeom prst="rect">
            <a:avLst/>
          </a:prstGeom>
          <a:noFill/>
        </p:spPr>
      </p:pic>
      <p:pic>
        <p:nvPicPr>
          <p:cNvPr id="40976" name="Picture 16" descr="Résultat de recherche d'images pour &quot;abbé Nollet&quot;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714744" y="3929066"/>
            <a:ext cx="1853559" cy="166687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23" name="Éclair 22"/>
          <p:cNvSpPr/>
          <p:nvPr/>
        </p:nvSpPr>
        <p:spPr>
          <a:xfrm>
            <a:off x="7000892" y="2143116"/>
            <a:ext cx="571504" cy="785818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28"/>
          <p:cNvGrpSpPr/>
          <p:nvPr/>
        </p:nvGrpSpPr>
        <p:grpSpPr>
          <a:xfrm>
            <a:off x="2071670" y="285728"/>
            <a:ext cx="7072330" cy="6000792"/>
            <a:chOff x="9715536" y="0"/>
            <a:chExt cx="7072330" cy="6000792"/>
          </a:xfrm>
        </p:grpSpPr>
        <p:grpSp>
          <p:nvGrpSpPr>
            <p:cNvPr id="3" name="Groupe 19"/>
            <p:cNvGrpSpPr/>
            <p:nvPr/>
          </p:nvGrpSpPr>
          <p:grpSpPr>
            <a:xfrm>
              <a:off x="9858412" y="0"/>
              <a:ext cx="6929454" cy="6000792"/>
              <a:chOff x="9144000" y="357166"/>
              <a:chExt cx="3714808" cy="3500462"/>
            </a:xfrm>
          </p:grpSpPr>
          <p:pic>
            <p:nvPicPr>
              <p:cNvPr id="40962" name="Picture 2" descr="Résultat de recherche d'images pour &quot;eclair&quot;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H="1">
                <a:off x="9644098" y="642918"/>
                <a:ext cx="2890926" cy="2600292"/>
              </a:xfrm>
              <a:prstGeom prst="rect">
                <a:avLst/>
              </a:prstGeom>
              <a:noFill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144000" y="357166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144000" y="2786058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12001552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2072990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13358874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3287436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715536" y="1785950"/>
              <a:ext cx="2214546" cy="2428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18" name="Picture 4" descr="Benjamin Franklin vers 1785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3" y="750878"/>
            <a:ext cx="1357323" cy="1677990"/>
          </a:xfrm>
          <a:prstGeom prst="rect">
            <a:avLst/>
          </a:prstGeom>
          <a:noFill/>
        </p:spPr>
      </p:pic>
      <p:sp>
        <p:nvSpPr>
          <p:cNvPr id="19" name="ZoneTexte 5"/>
          <p:cNvSpPr txBox="1">
            <a:spLocks noChangeArrowheads="1"/>
          </p:cNvSpPr>
          <p:nvPr/>
        </p:nvSpPr>
        <p:spPr bwMode="auto">
          <a:xfrm>
            <a:off x="0" y="2500306"/>
            <a:ext cx="23574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Benjamin Franklin  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1706-1790</a:t>
            </a:r>
            <a:endParaRPr lang="fr-FR" sz="2000" b="1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143108" y="1142984"/>
            <a:ext cx="73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/>
              <a:t>Vitreous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and </a:t>
            </a:r>
            <a:r>
              <a:rPr lang="fr-FR" sz="1600" i="1" dirty="0" err="1" smtClean="0"/>
              <a:t>resineous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represent</a:t>
            </a:r>
            <a:r>
              <a:rPr lang="fr-FR" sz="1600" i="1" dirty="0" smtClean="0"/>
              <a:t> the </a:t>
            </a:r>
            <a:r>
              <a:rPr lang="fr-FR" sz="1600" i="1" dirty="0" err="1" smtClean="0"/>
              <a:t>same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fluid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different</a:t>
            </a:r>
            <a:r>
              <a:rPr lang="fr-FR" sz="1600" i="1" dirty="0" smtClean="0"/>
              <a:t> pressures,  the circulation of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put the </a:t>
            </a:r>
            <a:r>
              <a:rPr lang="fr-FR" sz="1600" i="1" dirty="0" err="1" smtClean="0"/>
              <a:t>two</a:t>
            </a:r>
            <a:r>
              <a:rPr lang="fr-FR" sz="1600" i="1" dirty="0" smtClean="0"/>
              <a:t> states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equilibrium</a:t>
            </a:r>
            <a:r>
              <a:rPr lang="fr-FR" sz="1600" i="1" dirty="0" smtClean="0"/>
              <a:t>.</a:t>
            </a:r>
            <a:endParaRPr lang="fr-FR" sz="1600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071670" y="642918"/>
            <a:ext cx="402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Negative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Postive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pic>
        <p:nvPicPr>
          <p:cNvPr id="40964" name="Picture 4" descr="Résultat de recherche d'images pour &quot;benjamin franklin paratonne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2071678"/>
            <a:ext cx="1703389" cy="1467112"/>
          </a:xfrm>
          <a:prstGeom prst="rect">
            <a:avLst/>
          </a:prstGeom>
          <a:noFill/>
        </p:spPr>
      </p:pic>
      <p:pic>
        <p:nvPicPr>
          <p:cNvPr id="39942" name="Picture 6" descr="Résultat de recherche d'images pour &quot;paratonerr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429520" y="2143116"/>
            <a:ext cx="1352283" cy="2286017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7786710" y="2571744"/>
            <a:ext cx="511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 + 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 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3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" name="ZoneTexte 30"/>
          <p:cNvSpPr txBox="1">
            <a:spLocks noChangeArrowheads="1"/>
          </p:cNvSpPr>
          <p:nvPr/>
        </p:nvSpPr>
        <p:spPr bwMode="auto">
          <a:xfrm>
            <a:off x="-12055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36" name="Rectangle 3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29" name="Rectangle 28"/>
          <p:cNvSpPr/>
          <p:nvPr/>
        </p:nvSpPr>
        <p:spPr>
          <a:xfrm>
            <a:off x="5715008" y="2000240"/>
            <a:ext cx="3071834" cy="2857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28"/>
          <p:cNvGrpSpPr/>
          <p:nvPr/>
        </p:nvGrpSpPr>
        <p:grpSpPr>
          <a:xfrm>
            <a:off x="2071670" y="285728"/>
            <a:ext cx="7072330" cy="6000792"/>
            <a:chOff x="9715536" y="0"/>
            <a:chExt cx="7072330" cy="6000792"/>
          </a:xfrm>
        </p:grpSpPr>
        <p:grpSp>
          <p:nvGrpSpPr>
            <p:cNvPr id="3" name="Groupe 19"/>
            <p:cNvGrpSpPr/>
            <p:nvPr/>
          </p:nvGrpSpPr>
          <p:grpSpPr>
            <a:xfrm>
              <a:off x="9858412" y="0"/>
              <a:ext cx="6929454" cy="6000792"/>
              <a:chOff x="9144000" y="357166"/>
              <a:chExt cx="3714808" cy="3500462"/>
            </a:xfrm>
          </p:grpSpPr>
          <p:pic>
            <p:nvPicPr>
              <p:cNvPr id="40962" name="Picture 2" descr="Résultat de recherche d'images pour &quot;eclair&quot;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H="1">
                <a:off x="9644098" y="642918"/>
                <a:ext cx="2890926" cy="2600292"/>
              </a:xfrm>
              <a:prstGeom prst="rect">
                <a:avLst/>
              </a:prstGeom>
              <a:noFill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144000" y="357166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144000" y="2786058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12001552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2072990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13358874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3287436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715536" y="1785950"/>
              <a:ext cx="2214546" cy="2428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18" name="Picture 4" descr="Benjamin Franklin vers 1785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3" y="750878"/>
            <a:ext cx="1357323" cy="1677990"/>
          </a:xfrm>
          <a:prstGeom prst="rect">
            <a:avLst/>
          </a:prstGeom>
          <a:noFill/>
        </p:spPr>
      </p:pic>
      <p:sp>
        <p:nvSpPr>
          <p:cNvPr id="19" name="ZoneTexte 5"/>
          <p:cNvSpPr txBox="1">
            <a:spLocks noChangeArrowheads="1"/>
          </p:cNvSpPr>
          <p:nvPr/>
        </p:nvSpPr>
        <p:spPr bwMode="auto">
          <a:xfrm>
            <a:off x="0" y="2500306"/>
            <a:ext cx="23574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Benjamin Franklin  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1706-1790</a:t>
            </a:r>
            <a:endParaRPr lang="fr-FR" sz="2000" b="1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143108" y="1142984"/>
            <a:ext cx="73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/>
              <a:t>Vitreous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and </a:t>
            </a:r>
            <a:r>
              <a:rPr lang="fr-FR" sz="1600" i="1" dirty="0" err="1" smtClean="0"/>
              <a:t>resineous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represent</a:t>
            </a:r>
            <a:r>
              <a:rPr lang="fr-FR" sz="1600" i="1" dirty="0" smtClean="0"/>
              <a:t> the </a:t>
            </a:r>
            <a:r>
              <a:rPr lang="fr-FR" sz="1600" i="1" dirty="0" err="1" smtClean="0"/>
              <a:t>same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fluid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different</a:t>
            </a:r>
            <a:r>
              <a:rPr lang="fr-FR" sz="1600" i="1" dirty="0" smtClean="0"/>
              <a:t> pressures,  the circulation of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put the </a:t>
            </a:r>
            <a:r>
              <a:rPr lang="fr-FR" sz="1600" i="1" dirty="0" err="1" smtClean="0"/>
              <a:t>two</a:t>
            </a:r>
            <a:r>
              <a:rPr lang="fr-FR" sz="1600" i="1" dirty="0" smtClean="0"/>
              <a:t> states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equilibrium</a:t>
            </a:r>
            <a:r>
              <a:rPr lang="fr-FR" sz="1600" i="1" dirty="0" smtClean="0"/>
              <a:t>.</a:t>
            </a:r>
            <a:endParaRPr lang="fr-FR" sz="1600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071670" y="642918"/>
            <a:ext cx="402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Negative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Postive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pic>
        <p:nvPicPr>
          <p:cNvPr id="40964" name="Picture 4" descr="Résultat de recherche d'images pour &quot;benjamin franklin paratonne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2071678"/>
            <a:ext cx="1703389" cy="1467112"/>
          </a:xfrm>
          <a:prstGeom prst="rect">
            <a:avLst/>
          </a:prstGeom>
          <a:noFill/>
        </p:spPr>
      </p:pic>
      <p:pic>
        <p:nvPicPr>
          <p:cNvPr id="39942" name="Picture 6" descr="Résultat de recherche d'images pour &quot;paratonerr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429520" y="2143116"/>
            <a:ext cx="1352283" cy="2286017"/>
          </a:xfrm>
          <a:prstGeom prst="rect">
            <a:avLst/>
          </a:prstGeom>
          <a:noFill/>
        </p:spPr>
      </p:pic>
      <p:sp>
        <p:nvSpPr>
          <p:cNvPr id="30" name="ZoneTexte 29"/>
          <p:cNvSpPr txBox="1"/>
          <p:nvPr/>
        </p:nvSpPr>
        <p:spPr>
          <a:xfrm>
            <a:off x="7786710" y="2571744"/>
            <a:ext cx="511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 + 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 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3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36" name="Rectangle 3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29" name="Rectangle 28"/>
          <p:cNvSpPr/>
          <p:nvPr/>
        </p:nvSpPr>
        <p:spPr>
          <a:xfrm>
            <a:off x="7358082" y="2000240"/>
            <a:ext cx="1428760" cy="2857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 bwMode="auto">
          <a:xfrm>
            <a:off x="357158" y="4286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2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Physics</a:t>
            </a:r>
            <a:r>
              <a:rPr lang="fr-FR" sz="32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</a:t>
            </a:r>
            <a:r>
              <a:rPr lang="fr-FR" sz="32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fr-FR" sz="32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857356" y="1357299"/>
            <a:ext cx="5604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 smtClean="0"/>
              <a:t>Electromagnetism</a:t>
            </a:r>
            <a:endParaRPr lang="fr-FR" sz="3200" b="1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2143108" y="2428868"/>
            <a:ext cx="5494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Chapter 1: Electrostatics </a:t>
            </a:r>
            <a:endParaRPr lang="fr-FR" sz="8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dirty="0" err="1" smtClean="0"/>
              <a:t>Chapter</a:t>
            </a:r>
            <a:r>
              <a:rPr lang="fr-FR" dirty="0" smtClean="0"/>
              <a:t> 2: </a:t>
            </a:r>
            <a:r>
              <a:rPr lang="fr-FR" dirty="0" err="1" smtClean="0"/>
              <a:t>Magnetostatics</a:t>
            </a:r>
            <a:endParaRPr lang="fr-FR" dirty="0" smtClean="0"/>
          </a:p>
          <a:p>
            <a:r>
              <a:rPr lang="fr-FR" dirty="0" err="1" smtClean="0"/>
              <a:t>Chapter</a:t>
            </a:r>
            <a:r>
              <a:rPr lang="fr-FR" dirty="0" smtClean="0"/>
              <a:t> 3: Time-</a:t>
            </a:r>
            <a:r>
              <a:rPr lang="fr-FR" dirty="0" err="1" smtClean="0"/>
              <a:t>dependent</a:t>
            </a:r>
            <a:r>
              <a:rPr lang="fr-FR" dirty="0" smtClean="0"/>
              <a:t> </a:t>
            </a:r>
            <a:r>
              <a:rPr lang="fr-FR" dirty="0" err="1" smtClean="0"/>
              <a:t>regime</a:t>
            </a:r>
            <a:r>
              <a:rPr lang="fr-FR" dirty="0" smtClean="0"/>
              <a:t>-Induction </a:t>
            </a:r>
            <a:r>
              <a:rPr lang="fr-FR" dirty="0" err="1" smtClean="0"/>
              <a:t>phenomena</a:t>
            </a:r>
            <a:endParaRPr lang="fr-FR" dirty="0" smtClean="0"/>
          </a:p>
          <a:p>
            <a:r>
              <a:rPr lang="fr-FR" dirty="0" err="1" smtClean="0"/>
              <a:t>Chapter</a:t>
            </a:r>
            <a:r>
              <a:rPr lang="fr-FR" dirty="0" smtClean="0"/>
              <a:t> 4: Maxwell </a:t>
            </a:r>
            <a:r>
              <a:rPr lang="fr-FR" dirty="0" err="1" smtClean="0"/>
              <a:t>equations</a:t>
            </a:r>
            <a:endParaRPr lang="fr-FR" dirty="0" smtClean="0"/>
          </a:p>
          <a:p>
            <a:r>
              <a:rPr lang="fr-FR" dirty="0" err="1" smtClean="0"/>
              <a:t>Chapter</a:t>
            </a:r>
            <a:r>
              <a:rPr lang="fr-FR" dirty="0" smtClean="0"/>
              <a:t> 5: </a:t>
            </a:r>
            <a:r>
              <a:rPr lang="fr-FR" dirty="0" err="1" smtClean="0"/>
              <a:t>Dielectric</a:t>
            </a:r>
            <a:r>
              <a:rPr lang="fr-FR" dirty="0" smtClean="0"/>
              <a:t> media and applications</a:t>
            </a:r>
          </a:p>
          <a:p>
            <a:r>
              <a:rPr lang="fr-FR" dirty="0" err="1" smtClean="0"/>
              <a:t>Chapter</a:t>
            </a:r>
            <a:r>
              <a:rPr lang="fr-FR" dirty="0" smtClean="0"/>
              <a:t> 6: </a:t>
            </a:r>
            <a:r>
              <a:rPr lang="fr-FR" dirty="0" err="1" smtClean="0"/>
              <a:t>Conducting</a:t>
            </a:r>
            <a:r>
              <a:rPr lang="fr-FR" dirty="0" smtClean="0"/>
              <a:t> media and applications</a:t>
            </a:r>
          </a:p>
          <a:p>
            <a:r>
              <a:rPr lang="fr-FR" dirty="0" err="1" smtClean="0"/>
              <a:t>Chapter</a:t>
            </a:r>
            <a:r>
              <a:rPr lang="fr-FR" dirty="0" smtClean="0"/>
              <a:t> 7: </a:t>
            </a:r>
            <a:r>
              <a:rPr lang="fr-FR" dirty="0" err="1" smtClean="0"/>
              <a:t>Magnetic</a:t>
            </a:r>
            <a:r>
              <a:rPr lang="fr-FR" dirty="0" smtClean="0"/>
              <a:t> media and applications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28"/>
          <p:cNvGrpSpPr/>
          <p:nvPr/>
        </p:nvGrpSpPr>
        <p:grpSpPr>
          <a:xfrm>
            <a:off x="2071670" y="285728"/>
            <a:ext cx="7072330" cy="6000792"/>
            <a:chOff x="9715536" y="0"/>
            <a:chExt cx="7072330" cy="6000792"/>
          </a:xfrm>
        </p:grpSpPr>
        <p:grpSp>
          <p:nvGrpSpPr>
            <p:cNvPr id="3" name="Groupe 19"/>
            <p:cNvGrpSpPr/>
            <p:nvPr/>
          </p:nvGrpSpPr>
          <p:grpSpPr>
            <a:xfrm>
              <a:off x="9858412" y="0"/>
              <a:ext cx="6929454" cy="6000792"/>
              <a:chOff x="9144000" y="357166"/>
              <a:chExt cx="3714808" cy="3500462"/>
            </a:xfrm>
          </p:grpSpPr>
          <p:pic>
            <p:nvPicPr>
              <p:cNvPr id="40962" name="Picture 2" descr="Résultat de recherche d'images pour &quot;eclair&quot;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H="1">
                <a:off x="9644098" y="642918"/>
                <a:ext cx="2890926" cy="2600292"/>
              </a:xfrm>
              <a:prstGeom prst="rect">
                <a:avLst/>
              </a:prstGeom>
              <a:noFill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144000" y="357166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144000" y="2786058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12001552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2072990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13358874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3287436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715536" y="1785950"/>
              <a:ext cx="2214546" cy="2428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18" name="Picture 4" descr="Benjamin Franklin vers 1785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3" y="750878"/>
            <a:ext cx="1357323" cy="1677990"/>
          </a:xfrm>
          <a:prstGeom prst="rect">
            <a:avLst/>
          </a:prstGeom>
          <a:noFill/>
        </p:spPr>
      </p:pic>
      <p:sp>
        <p:nvSpPr>
          <p:cNvPr id="19" name="ZoneTexte 5"/>
          <p:cNvSpPr txBox="1">
            <a:spLocks noChangeArrowheads="1"/>
          </p:cNvSpPr>
          <p:nvPr/>
        </p:nvSpPr>
        <p:spPr bwMode="auto">
          <a:xfrm>
            <a:off x="0" y="2500306"/>
            <a:ext cx="23574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Benjamin Franklin  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1706-1790</a:t>
            </a:r>
            <a:endParaRPr lang="fr-FR" sz="2000" b="1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143108" y="1142984"/>
            <a:ext cx="73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/>
              <a:t>Vitreous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and </a:t>
            </a:r>
            <a:r>
              <a:rPr lang="fr-FR" sz="1600" i="1" dirty="0" err="1" smtClean="0"/>
              <a:t>resineous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represent</a:t>
            </a:r>
            <a:r>
              <a:rPr lang="fr-FR" sz="1600" i="1" dirty="0" smtClean="0"/>
              <a:t> the </a:t>
            </a:r>
            <a:r>
              <a:rPr lang="fr-FR" sz="1600" i="1" dirty="0" err="1" smtClean="0"/>
              <a:t>same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fluid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different</a:t>
            </a:r>
            <a:r>
              <a:rPr lang="fr-FR" sz="1600" i="1" dirty="0" smtClean="0"/>
              <a:t> pressures,  the circulation of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put the </a:t>
            </a:r>
            <a:r>
              <a:rPr lang="fr-FR" sz="1600" i="1" dirty="0" err="1" smtClean="0"/>
              <a:t>two</a:t>
            </a:r>
            <a:r>
              <a:rPr lang="fr-FR" sz="1600" i="1" dirty="0" smtClean="0"/>
              <a:t> states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equilibrium</a:t>
            </a:r>
            <a:r>
              <a:rPr lang="fr-FR" sz="1600" i="1" dirty="0" smtClean="0"/>
              <a:t>.</a:t>
            </a:r>
            <a:endParaRPr lang="fr-FR" sz="1600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071670" y="642918"/>
            <a:ext cx="402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Negative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Postive</a:t>
            </a:r>
            <a:r>
              <a:rPr lang="fr-FR" sz="2400" b="1" dirty="0" smtClean="0"/>
              <a:t> charges</a:t>
            </a:r>
            <a:endParaRPr lang="fr-FR" sz="2400" b="1" dirty="0"/>
          </a:p>
        </p:txBody>
      </p:sp>
      <p:pic>
        <p:nvPicPr>
          <p:cNvPr id="40964" name="Picture 4" descr="Résultat de recherche d'images pour &quot;benjamin franklin paratonne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2071678"/>
            <a:ext cx="1703389" cy="1467112"/>
          </a:xfrm>
          <a:prstGeom prst="rect">
            <a:avLst/>
          </a:prstGeom>
          <a:noFill/>
        </p:spPr>
      </p:pic>
      <p:pic>
        <p:nvPicPr>
          <p:cNvPr id="39942" name="Picture 6" descr="Résultat de recherche d'images pour &quot;paratonerr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429520" y="2143116"/>
            <a:ext cx="1352283" cy="2286017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6357950" y="4500570"/>
            <a:ext cx="143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Lightning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rod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786710" y="2571744"/>
            <a:ext cx="511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 + 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 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3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36" name="Rectangle 3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/>
          <p:cNvGrpSpPr/>
          <p:nvPr/>
        </p:nvGrpSpPr>
        <p:grpSpPr>
          <a:xfrm>
            <a:off x="2071670" y="285728"/>
            <a:ext cx="7072330" cy="6000792"/>
            <a:chOff x="9715536" y="0"/>
            <a:chExt cx="7072330" cy="6000792"/>
          </a:xfrm>
        </p:grpSpPr>
        <p:grpSp>
          <p:nvGrpSpPr>
            <p:cNvPr id="20" name="Groupe 19"/>
            <p:cNvGrpSpPr/>
            <p:nvPr/>
          </p:nvGrpSpPr>
          <p:grpSpPr>
            <a:xfrm>
              <a:off x="9858412" y="0"/>
              <a:ext cx="6929454" cy="6000792"/>
              <a:chOff x="9144000" y="357166"/>
              <a:chExt cx="3714808" cy="3500462"/>
            </a:xfrm>
          </p:grpSpPr>
          <p:pic>
            <p:nvPicPr>
              <p:cNvPr id="40962" name="Picture 2" descr="Résultat de recherche d'images pour &quot;eclair&quot;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H="1">
                <a:off x="9644098" y="642918"/>
                <a:ext cx="2890926" cy="2600292"/>
              </a:xfrm>
              <a:prstGeom prst="rect">
                <a:avLst/>
              </a:prstGeom>
              <a:noFill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144000" y="357166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144000" y="2786058"/>
                <a:ext cx="3714808" cy="1071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12001552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2072990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13358874" y="3714776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+ + + + + + +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3287436" y="2143140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- - - - - - - - -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715536" y="1785950"/>
              <a:ext cx="2214546" cy="2428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18" name="Picture 4" descr="Benjamin Franklin vers 1785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3" y="750878"/>
            <a:ext cx="1357323" cy="1677990"/>
          </a:xfrm>
          <a:prstGeom prst="rect">
            <a:avLst/>
          </a:prstGeom>
          <a:noFill/>
        </p:spPr>
      </p:pic>
      <p:sp>
        <p:nvSpPr>
          <p:cNvPr id="19" name="ZoneTexte 5"/>
          <p:cNvSpPr txBox="1">
            <a:spLocks noChangeArrowheads="1"/>
          </p:cNvSpPr>
          <p:nvPr/>
        </p:nvSpPr>
        <p:spPr bwMode="auto">
          <a:xfrm>
            <a:off x="0" y="2500306"/>
            <a:ext cx="23574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Benjamin Franklin  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1706-1790</a:t>
            </a:r>
            <a:endParaRPr lang="fr-FR" sz="2000" b="1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143108" y="1142984"/>
            <a:ext cx="735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/>
              <a:t>Vitreous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and </a:t>
            </a:r>
            <a:r>
              <a:rPr lang="fr-FR" sz="1600" i="1" dirty="0" err="1" smtClean="0"/>
              <a:t>resineous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represent</a:t>
            </a:r>
            <a:r>
              <a:rPr lang="fr-FR" sz="1600" i="1" dirty="0" smtClean="0"/>
              <a:t> the </a:t>
            </a:r>
            <a:r>
              <a:rPr lang="fr-FR" sz="1600" i="1" dirty="0" err="1" smtClean="0"/>
              <a:t>same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fluid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different</a:t>
            </a:r>
            <a:r>
              <a:rPr lang="fr-FR" sz="1600" i="1" dirty="0" smtClean="0"/>
              <a:t> pressures,  the circulation of </a:t>
            </a:r>
            <a:r>
              <a:rPr lang="fr-FR" sz="1600" i="1" dirty="0" err="1" smtClean="0"/>
              <a:t>electricity</a:t>
            </a:r>
            <a:r>
              <a:rPr lang="fr-FR" sz="1600" i="1" dirty="0" smtClean="0"/>
              <a:t> put the </a:t>
            </a:r>
            <a:r>
              <a:rPr lang="fr-FR" sz="1600" i="1" dirty="0" err="1" smtClean="0"/>
              <a:t>two</a:t>
            </a:r>
            <a:r>
              <a:rPr lang="fr-FR" sz="1600" i="1" dirty="0" smtClean="0"/>
              <a:t> states </a:t>
            </a:r>
            <a:r>
              <a:rPr lang="fr-FR" sz="1600" i="1" dirty="0" err="1" smtClean="0"/>
              <a:t>at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equilibrium</a:t>
            </a:r>
            <a:r>
              <a:rPr lang="fr-FR" sz="1600" i="1" dirty="0" smtClean="0"/>
              <a:t>.</a:t>
            </a:r>
            <a:endParaRPr lang="fr-FR" sz="1600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071670" y="642918"/>
            <a:ext cx="402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Negative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Postive</a:t>
            </a:r>
            <a:r>
              <a:rPr lang="fr-FR" sz="2400" b="1" dirty="0" smtClean="0"/>
              <a:t> </a:t>
            </a:r>
            <a:r>
              <a:rPr lang="fr-FR" sz="2400" b="1" dirty="0" smtClean="0"/>
              <a:t>charges</a:t>
            </a:r>
            <a:endParaRPr lang="fr-FR" sz="2400" b="1" dirty="0"/>
          </a:p>
        </p:txBody>
      </p:sp>
      <p:pic>
        <p:nvPicPr>
          <p:cNvPr id="40964" name="Picture 4" descr="Résultat de recherche d'images pour &quot;benjamin franklin paratonne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2071678"/>
            <a:ext cx="1703389" cy="1467112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571472" y="4357694"/>
            <a:ext cx="43741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 smtClean="0"/>
              <a:t>  </a:t>
            </a:r>
            <a:r>
              <a:rPr lang="fr-FR" sz="2000" b="1" dirty="0" smtClean="0"/>
              <a:t>Charge conservation</a:t>
            </a:r>
          </a:p>
          <a:p>
            <a:pPr>
              <a:buFont typeface="Arial" pitchFamily="34" charset="0"/>
              <a:buChar char="•"/>
            </a:pPr>
            <a:endParaRPr lang="fr-FR" sz="2000" b="1" dirty="0" smtClean="0"/>
          </a:p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 </a:t>
            </a:r>
            <a:r>
              <a:rPr lang="fr-FR" sz="2000" b="1" dirty="0" err="1" smtClean="0"/>
              <a:t>Phenomena</a:t>
            </a:r>
            <a:r>
              <a:rPr lang="fr-FR" sz="2000" b="1" dirty="0" smtClean="0"/>
              <a:t> acting </a:t>
            </a:r>
            <a:r>
              <a:rPr lang="fr-FR" sz="2000" b="1" dirty="0" err="1" smtClean="0"/>
              <a:t>at</a:t>
            </a:r>
            <a:r>
              <a:rPr lang="fr-FR" sz="2000" b="1" dirty="0" smtClean="0"/>
              <a:t> distance</a:t>
            </a:r>
          </a:p>
          <a:p>
            <a:pPr>
              <a:buFont typeface="Arial" pitchFamily="34" charset="0"/>
              <a:buChar char="•"/>
            </a:pPr>
            <a:endParaRPr lang="fr-FR" sz="2000" b="1" dirty="0" smtClean="0"/>
          </a:p>
          <a:p>
            <a:pPr>
              <a:buFont typeface="Arial" pitchFamily="34" charset="0"/>
              <a:buChar char="•"/>
            </a:pPr>
            <a:r>
              <a:rPr lang="fr-FR" sz="2000" b="1" dirty="0" smtClean="0"/>
              <a:t>  </a:t>
            </a:r>
            <a:r>
              <a:rPr lang="fr-FR" sz="2000" b="1" dirty="0" err="1" smtClean="0"/>
              <a:t>Explanation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Leiden</a:t>
            </a:r>
            <a:r>
              <a:rPr lang="fr-FR" sz="2000" b="1" dirty="0" smtClean="0"/>
              <a:t> jar </a:t>
            </a:r>
            <a:r>
              <a:rPr lang="fr-FR" sz="2000" b="1" dirty="0" err="1" smtClean="0"/>
              <a:t>phenomena</a:t>
            </a:r>
            <a:endParaRPr lang="fr-FR" sz="2000" b="1" dirty="0"/>
          </a:p>
        </p:txBody>
      </p:sp>
      <p:pic>
        <p:nvPicPr>
          <p:cNvPr id="39942" name="Picture 6" descr="Résultat de recherche d'images pour &quot;paratonerr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429520" y="2143116"/>
            <a:ext cx="1352283" cy="2286017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6357950" y="4500570"/>
            <a:ext cx="143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Lightning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rod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786710" y="2571744"/>
            <a:ext cx="511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 +  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 + 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3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36" name="Rectangle 3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6143636" y="1285860"/>
            <a:ext cx="357190" cy="1357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85720" y="571480"/>
            <a:ext cx="3965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Interpretation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Leyden</a:t>
            </a:r>
            <a:r>
              <a:rPr lang="fr-FR" sz="2400" b="1" dirty="0" smtClean="0"/>
              <a:t> Jar</a:t>
            </a:r>
            <a:endParaRPr lang="fr-FR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pic>
        <p:nvPicPr>
          <p:cNvPr id="39" name="Picture 1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84"/>
            <a:ext cx="2071703" cy="3204235"/>
          </a:xfrm>
          <a:prstGeom prst="rect">
            <a:avLst/>
          </a:prstGeom>
          <a:noFill/>
        </p:spPr>
      </p:pic>
      <p:sp>
        <p:nvSpPr>
          <p:cNvPr id="55" name="ZoneTexte 54"/>
          <p:cNvSpPr txBox="1"/>
          <p:nvPr/>
        </p:nvSpPr>
        <p:spPr>
          <a:xfrm>
            <a:off x="2643174" y="1285860"/>
            <a:ext cx="192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Metallic</a:t>
            </a:r>
            <a:r>
              <a:rPr lang="fr-FR" dirty="0" smtClean="0"/>
              <a:t> Chain </a:t>
            </a:r>
            <a:r>
              <a:rPr lang="fr-FR" dirty="0" err="1" smtClean="0"/>
              <a:t>propagates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perturbation to the </a:t>
            </a:r>
            <a:r>
              <a:rPr lang="fr-FR" dirty="0" err="1" smtClean="0"/>
              <a:t>internal</a:t>
            </a:r>
            <a:r>
              <a:rPr lang="fr-FR" dirty="0" smtClean="0"/>
              <a:t> foil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5072066" y="1071546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Internal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Metallic</a:t>
            </a:r>
            <a:r>
              <a:rPr lang="fr-FR" dirty="0" smtClean="0"/>
              <a:t> </a:t>
            </a:r>
          </a:p>
          <a:p>
            <a:r>
              <a:rPr lang="fr-FR" dirty="0" smtClean="0"/>
              <a:t>Foil 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5857884" y="2928934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Glass: </a:t>
            </a:r>
            <a:r>
              <a:rPr lang="fr-FR" dirty="0" err="1" smtClean="0"/>
              <a:t>Insulating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two</a:t>
            </a:r>
            <a:r>
              <a:rPr lang="fr-FR" dirty="0" smtClean="0"/>
              <a:t> foils</a:t>
            </a:r>
            <a:endParaRPr lang="fr-FR" dirty="0"/>
          </a:p>
        </p:txBody>
      </p:sp>
      <p:cxnSp>
        <p:nvCxnSpPr>
          <p:cNvPr id="59" name="Connecteur droit avec flèche 58"/>
          <p:cNvCxnSpPr/>
          <p:nvPr/>
        </p:nvCxnSpPr>
        <p:spPr>
          <a:xfrm rot="10800000" flipV="1">
            <a:off x="1428728" y="1714488"/>
            <a:ext cx="1000132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5214942" y="2143116"/>
            <a:ext cx="85725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rot="5400000" flipH="1" flipV="1">
            <a:off x="6484308" y="2731138"/>
            <a:ext cx="46166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58016" y="1285860"/>
            <a:ext cx="357190" cy="1357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/>
          <p:cNvSpPr txBox="1"/>
          <p:nvPr/>
        </p:nvSpPr>
        <p:spPr>
          <a:xfrm>
            <a:off x="7358082" y="1071546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External</a:t>
            </a:r>
            <a:endParaRPr lang="fr-FR" dirty="0" smtClean="0"/>
          </a:p>
          <a:p>
            <a:r>
              <a:rPr lang="fr-FR" dirty="0" err="1" smtClean="0"/>
              <a:t>Metallic</a:t>
            </a:r>
            <a:endParaRPr lang="fr-FR" dirty="0" smtClean="0"/>
          </a:p>
          <a:p>
            <a:r>
              <a:rPr lang="fr-FR" dirty="0" smtClean="0"/>
              <a:t> Foil </a:t>
            </a:r>
            <a:endParaRPr lang="fr-FR" dirty="0"/>
          </a:p>
        </p:txBody>
      </p:sp>
      <p:cxnSp>
        <p:nvCxnSpPr>
          <p:cNvPr id="77" name="Connecteur droit avec flèche 76"/>
          <p:cNvCxnSpPr/>
          <p:nvPr/>
        </p:nvCxnSpPr>
        <p:spPr>
          <a:xfrm>
            <a:off x="7215206" y="2071678"/>
            <a:ext cx="857256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à coins arrondis 77"/>
          <p:cNvSpPr/>
          <p:nvPr/>
        </p:nvSpPr>
        <p:spPr>
          <a:xfrm>
            <a:off x="4857752" y="642918"/>
            <a:ext cx="3929090" cy="33575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/>
          <p:cNvSpPr txBox="1"/>
          <p:nvPr/>
        </p:nvSpPr>
        <p:spPr>
          <a:xfrm>
            <a:off x="6929454" y="1285860"/>
            <a:ext cx="2616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80" name="ZoneTexte 79"/>
          <p:cNvSpPr txBox="1"/>
          <p:nvPr/>
        </p:nvSpPr>
        <p:spPr>
          <a:xfrm>
            <a:off x="6143636" y="1357298"/>
            <a:ext cx="314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6143636" y="1285860"/>
            <a:ext cx="357190" cy="1357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85720" y="571480"/>
            <a:ext cx="3965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Interpretation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Leyden</a:t>
            </a:r>
            <a:r>
              <a:rPr lang="fr-FR" sz="2400" b="1" dirty="0" smtClean="0"/>
              <a:t> Jar</a:t>
            </a:r>
            <a:endParaRPr lang="fr-FR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pic>
        <p:nvPicPr>
          <p:cNvPr id="39" name="Picture 14" descr="Résultat de recherche d'images pour &quot;leyden jar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84"/>
            <a:ext cx="2071703" cy="3204235"/>
          </a:xfrm>
          <a:prstGeom prst="rect">
            <a:avLst/>
          </a:prstGeom>
          <a:noFill/>
        </p:spPr>
      </p:pic>
      <p:sp>
        <p:nvSpPr>
          <p:cNvPr id="55" name="ZoneTexte 54"/>
          <p:cNvSpPr txBox="1"/>
          <p:nvPr/>
        </p:nvSpPr>
        <p:spPr>
          <a:xfrm>
            <a:off x="2643174" y="1285860"/>
            <a:ext cx="192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Metallic</a:t>
            </a:r>
            <a:r>
              <a:rPr lang="fr-FR" dirty="0" smtClean="0"/>
              <a:t> Chain </a:t>
            </a:r>
            <a:r>
              <a:rPr lang="fr-FR" dirty="0" err="1" smtClean="0"/>
              <a:t>propagates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perturbation to the </a:t>
            </a:r>
            <a:r>
              <a:rPr lang="fr-FR" dirty="0" err="1" smtClean="0"/>
              <a:t>internal</a:t>
            </a:r>
            <a:r>
              <a:rPr lang="fr-FR" dirty="0" smtClean="0"/>
              <a:t> foil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5072066" y="1071546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Internal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Metallic</a:t>
            </a:r>
            <a:r>
              <a:rPr lang="fr-FR" dirty="0" smtClean="0"/>
              <a:t> </a:t>
            </a:r>
          </a:p>
          <a:p>
            <a:r>
              <a:rPr lang="fr-FR" dirty="0" smtClean="0"/>
              <a:t>Foil 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5857884" y="2928934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Glass: </a:t>
            </a:r>
            <a:r>
              <a:rPr lang="fr-FR" dirty="0" err="1" smtClean="0"/>
              <a:t>Insulating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two</a:t>
            </a:r>
            <a:r>
              <a:rPr lang="fr-FR" dirty="0" smtClean="0"/>
              <a:t> foils</a:t>
            </a:r>
            <a:endParaRPr lang="fr-FR" dirty="0"/>
          </a:p>
        </p:txBody>
      </p:sp>
      <p:cxnSp>
        <p:nvCxnSpPr>
          <p:cNvPr id="59" name="Connecteur droit avec flèche 58"/>
          <p:cNvCxnSpPr/>
          <p:nvPr/>
        </p:nvCxnSpPr>
        <p:spPr>
          <a:xfrm rot="10800000" flipV="1">
            <a:off x="1428728" y="1714488"/>
            <a:ext cx="1000132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5214942" y="2143116"/>
            <a:ext cx="85725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rot="5400000" flipH="1" flipV="1">
            <a:off x="6484308" y="2731138"/>
            <a:ext cx="46166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58016" y="1285860"/>
            <a:ext cx="357190" cy="13573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/>
          <p:cNvSpPr txBox="1"/>
          <p:nvPr/>
        </p:nvSpPr>
        <p:spPr>
          <a:xfrm>
            <a:off x="7358082" y="1071546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External</a:t>
            </a:r>
            <a:endParaRPr lang="fr-FR" dirty="0" smtClean="0"/>
          </a:p>
          <a:p>
            <a:r>
              <a:rPr lang="fr-FR" dirty="0" err="1" smtClean="0"/>
              <a:t>Metallic</a:t>
            </a:r>
            <a:endParaRPr lang="fr-FR" dirty="0" smtClean="0"/>
          </a:p>
          <a:p>
            <a:r>
              <a:rPr lang="fr-FR" dirty="0" smtClean="0"/>
              <a:t> Foil </a:t>
            </a:r>
            <a:endParaRPr lang="fr-FR" dirty="0"/>
          </a:p>
        </p:txBody>
      </p:sp>
      <p:cxnSp>
        <p:nvCxnSpPr>
          <p:cNvPr id="77" name="Connecteur droit avec flèche 76"/>
          <p:cNvCxnSpPr/>
          <p:nvPr/>
        </p:nvCxnSpPr>
        <p:spPr>
          <a:xfrm>
            <a:off x="7215206" y="2071678"/>
            <a:ext cx="857256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à coins arrondis 77"/>
          <p:cNvSpPr/>
          <p:nvPr/>
        </p:nvSpPr>
        <p:spPr>
          <a:xfrm>
            <a:off x="4857752" y="642918"/>
            <a:ext cx="3929090" cy="335758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/>
          <p:cNvSpPr txBox="1"/>
          <p:nvPr/>
        </p:nvSpPr>
        <p:spPr>
          <a:xfrm>
            <a:off x="6929454" y="1285860"/>
            <a:ext cx="2616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</a:p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80" name="ZoneTexte 79"/>
          <p:cNvSpPr txBox="1"/>
          <p:nvPr/>
        </p:nvSpPr>
        <p:spPr>
          <a:xfrm>
            <a:off x="6143636" y="1357298"/>
            <a:ext cx="314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</a:p>
          <a:p>
            <a:r>
              <a:rPr lang="fr-FR" b="1" dirty="0" smtClean="0"/>
              <a:t>+</a:t>
            </a:r>
            <a:endParaRPr lang="fr-FR" b="1" dirty="0"/>
          </a:p>
        </p:txBody>
      </p:sp>
      <p:pic>
        <p:nvPicPr>
          <p:cNvPr id="84" name="Picture 6" descr="Image associ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4643446"/>
            <a:ext cx="1571636" cy="1361058"/>
          </a:xfrm>
          <a:prstGeom prst="rect">
            <a:avLst/>
          </a:prstGeom>
          <a:noFill/>
        </p:spPr>
      </p:pic>
      <p:sp>
        <p:nvSpPr>
          <p:cNvPr id="85" name="ZoneTexte 84"/>
          <p:cNvSpPr txBox="1"/>
          <p:nvPr/>
        </p:nvSpPr>
        <p:spPr>
          <a:xfrm>
            <a:off x="357158" y="4143380"/>
            <a:ext cx="70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b="1" dirty="0" smtClean="0"/>
              <a:t>close the circuit </a:t>
            </a:r>
            <a:r>
              <a:rPr lang="fr-FR" dirty="0" smtClean="0"/>
              <a:t>and to </a:t>
            </a:r>
            <a:r>
              <a:rPr lang="fr-FR" dirty="0" err="1" smtClean="0"/>
              <a:t>induce</a:t>
            </a:r>
            <a:r>
              <a:rPr lang="fr-FR" dirty="0" smtClean="0"/>
              <a:t> an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discharge</a:t>
            </a:r>
            <a:r>
              <a:rPr lang="fr-FR" b="1" dirty="0" smtClean="0"/>
              <a:t> !! </a:t>
            </a:r>
            <a:endParaRPr lang="fr-FR" b="1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572008"/>
            <a:ext cx="1500198" cy="147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Éclair 28"/>
          <p:cNvSpPr/>
          <p:nvPr/>
        </p:nvSpPr>
        <p:spPr>
          <a:xfrm>
            <a:off x="6858016" y="4643446"/>
            <a:ext cx="714380" cy="1000132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grpSp>
        <p:nvGrpSpPr>
          <p:cNvPr id="2" name="Groupe 50"/>
          <p:cNvGrpSpPr/>
          <p:nvPr/>
        </p:nvGrpSpPr>
        <p:grpSpPr>
          <a:xfrm>
            <a:off x="2071670" y="1714488"/>
            <a:ext cx="5643570" cy="3094988"/>
            <a:chOff x="-4929222" y="1071546"/>
            <a:chExt cx="5822197" cy="3237864"/>
          </a:xfrm>
        </p:grpSpPr>
        <p:cxnSp>
          <p:nvCxnSpPr>
            <p:cNvPr id="13" name="Connecteur droit 12"/>
            <p:cNvCxnSpPr/>
            <p:nvPr/>
          </p:nvCxnSpPr>
          <p:spPr>
            <a:xfrm>
              <a:off x="-4643470" y="2714620"/>
              <a:ext cx="150019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-3070246" y="3714752"/>
              <a:ext cx="1141420" cy="1588"/>
            </a:xfrm>
            <a:prstGeom prst="line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-4929222" y="1500174"/>
              <a:ext cx="1593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/>
                <a:t>Metallic</a:t>
              </a:r>
              <a:r>
                <a:rPr lang="fr-FR" sz="1400" b="1" dirty="0" smtClean="0"/>
                <a:t> </a:t>
              </a:r>
              <a:r>
                <a:rPr lang="fr-FR" sz="1400" b="1" dirty="0" err="1" smtClean="0"/>
                <a:t>wall</a:t>
              </a:r>
              <a:r>
                <a:rPr lang="fr-FR" sz="1400" b="1" dirty="0" smtClean="0"/>
                <a:t> </a:t>
              </a:r>
              <a:r>
                <a:rPr lang="fr-FR" sz="1400" b="1" dirty="0" err="1" smtClean="0"/>
                <a:t>with</a:t>
              </a:r>
              <a:endParaRPr lang="fr-FR" sz="1400" b="1" dirty="0" smtClean="0"/>
            </a:p>
            <a:p>
              <a:r>
                <a:rPr lang="fr-FR" sz="1400" b="1" dirty="0" smtClean="0"/>
                <a:t>Positive charge +q</a:t>
              </a:r>
              <a:endParaRPr lang="fr-FR" sz="1400" b="1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-892975" y="1643050"/>
              <a:ext cx="1785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err="1" smtClean="0"/>
                <a:t>Metallic</a:t>
              </a:r>
              <a:r>
                <a:rPr lang="fr-FR" sz="1400" b="1" dirty="0" smtClean="0"/>
                <a:t> </a:t>
              </a:r>
              <a:r>
                <a:rPr lang="fr-FR" sz="1400" b="1" dirty="0" err="1" smtClean="0"/>
                <a:t>wall</a:t>
              </a:r>
              <a:r>
                <a:rPr lang="fr-FR" sz="1400" b="1" dirty="0" smtClean="0"/>
                <a:t> </a:t>
              </a:r>
              <a:r>
                <a:rPr lang="fr-FR" sz="1400" b="1" dirty="0" err="1" smtClean="0"/>
                <a:t>with</a:t>
              </a:r>
              <a:endParaRPr lang="fr-FR" sz="1400" b="1" dirty="0" smtClean="0"/>
            </a:p>
            <a:p>
              <a:r>
                <a:rPr lang="fr-FR" sz="1400" b="1" dirty="0" err="1" smtClean="0"/>
                <a:t>negative</a:t>
              </a:r>
              <a:r>
                <a:rPr lang="fr-FR" sz="1400" b="1" dirty="0" smtClean="0"/>
                <a:t> charge -q</a:t>
              </a:r>
              <a:endParaRPr lang="fr-FR" sz="1400" b="1" dirty="0"/>
            </a:p>
          </p:txBody>
        </p:sp>
        <p:sp>
          <p:nvSpPr>
            <p:cNvPr id="20" name="Cube 19"/>
            <p:cNvSpPr/>
            <p:nvPr/>
          </p:nvSpPr>
          <p:spPr>
            <a:xfrm>
              <a:off x="-3429024" y="1357298"/>
              <a:ext cx="711340" cy="2428892"/>
            </a:xfrm>
            <a:prstGeom prst="cube">
              <a:avLst>
                <a:gd name="adj" fmla="val 78389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+++++++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-1785950" y="1357298"/>
              <a:ext cx="711340" cy="2428892"/>
            </a:xfrm>
            <a:prstGeom prst="cube">
              <a:avLst>
                <a:gd name="adj" fmla="val 81379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smtClean="0">
                  <a:solidFill>
                    <a:schemeClr val="tx1"/>
                  </a:solidFill>
                </a:rPr>
                <a:t>-----</a:t>
              </a:r>
              <a:endParaRPr lang="fr-FR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necteur droit 16"/>
            <p:cNvCxnSpPr/>
            <p:nvPr/>
          </p:nvCxnSpPr>
          <p:spPr>
            <a:xfrm>
              <a:off x="-1357322" y="2643182"/>
              <a:ext cx="135732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-3071834" y="3786190"/>
              <a:ext cx="13356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/>
                <a:t>Insulating</a:t>
              </a:r>
              <a:r>
                <a:rPr lang="fr-FR" sz="1400" b="1" dirty="0" smtClean="0"/>
                <a:t> part</a:t>
              </a:r>
            </a:p>
            <a:p>
              <a:endParaRPr lang="fr-FR" sz="1400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-1643074" y="314324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-2571768" y="328612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</a:t>
              </a:r>
              <a:endParaRPr lang="fr-FR" dirty="0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rot="10800000">
              <a:off x="-2928958" y="1071546"/>
              <a:ext cx="1785950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 rot="16200000" flipH="1">
              <a:off x="-4250561" y="2536025"/>
              <a:ext cx="214314" cy="1428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rot="5400000">
              <a:off x="-4250561" y="2750339"/>
              <a:ext cx="214314" cy="1428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 rot="16200000" flipH="1">
              <a:off x="-750099" y="2464587"/>
              <a:ext cx="214314" cy="1428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 rot="5400000">
              <a:off x="-750099" y="2678901"/>
              <a:ext cx="214314" cy="1428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-2714644" y="1142984"/>
              <a:ext cx="1216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Voltage </a:t>
              </a:r>
              <a:r>
                <a:rPr lang="fr-FR" b="1" dirty="0" err="1" smtClean="0">
                  <a:solidFill>
                    <a:srgbClr val="FF0000"/>
                  </a:solidFill>
                </a:rPr>
                <a:t>u</a:t>
              </a:r>
              <a:r>
                <a:rPr lang="fr-FR" b="1" baseline="-25000" dirty="0" err="1" smtClean="0">
                  <a:solidFill>
                    <a:srgbClr val="FF0000"/>
                  </a:solidFill>
                </a:rPr>
                <a:t>C</a:t>
              </a:r>
              <a:endParaRPr lang="fr-FR" b="1" baseline="-25000" dirty="0">
                <a:solidFill>
                  <a:srgbClr val="FF0000"/>
                </a:solidFill>
              </a:endParaRPr>
            </a:p>
          </p:txBody>
        </p:sp>
        <p:pic>
          <p:nvPicPr>
            <p:cNvPr id="184327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4643470" y="2857497"/>
              <a:ext cx="224854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85720" y="571480"/>
            <a:ext cx="6987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Quick Modern description: </a:t>
            </a:r>
            <a:r>
              <a:rPr lang="fr-FR" sz="2400" b="1" dirty="0" err="1" smtClean="0"/>
              <a:t>Principle</a:t>
            </a:r>
            <a:r>
              <a:rPr lang="fr-FR" sz="2400" b="1" dirty="0" smtClean="0"/>
              <a:t> of a </a:t>
            </a:r>
            <a:r>
              <a:rPr lang="fr-FR" sz="2400" b="1" dirty="0" err="1" smtClean="0"/>
              <a:t>capacitor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7644628" y="1570818"/>
            <a:ext cx="713586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rot="5400000">
            <a:off x="7930380" y="1571612"/>
            <a:ext cx="713586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7500958" y="1570818"/>
            <a:ext cx="50006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8286776" y="1571612"/>
            <a:ext cx="428628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7715272" y="12136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8358214" y="121442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785786" y="1214422"/>
            <a:ext cx="435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Can </a:t>
            </a:r>
            <a:r>
              <a:rPr lang="fr-FR" dirty="0" err="1" smtClean="0"/>
              <a:t>accumulate</a:t>
            </a:r>
            <a:r>
              <a:rPr lang="fr-FR" dirty="0" smtClean="0"/>
              <a:t> and stock </a:t>
            </a:r>
            <a:r>
              <a:rPr lang="fr-FR" dirty="0" err="1" smtClean="0"/>
              <a:t>electric</a:t>
            </a:r>
            <a:r>
              <a:rPr lang="fr-FR" dirty="0" smtClean="0"/>
              <a:t> charges: </a:t>
            </a:r>
            <a:endParaRPr lang="fr-FR" dirty="0"/>
          </a:p>
        </p:txBody>
      </p:sp>
      <p:pic>
        <p:nvPicPr>
          <p:cNvPr id="150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643051"/>
            <a:ext cx="3929090" cy="229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ZoneTexte 56"/>
          <p:cNvSpPr txBox="1"/>
          <p:nvPr/>
        </p:nvSpPr>
        <p:spPr>
          <a:xfrm>
            <a:off x="7429520" y="200024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Electric </a:t>
            </a:r>
            <a:r>
              <a:rPr lang="fr-FR" sz="1400" b="1" dirty="0" err="1" smtClean="0"/>
              <a:t>symbol</a:t>
            </a:r>
            <a:endParaRPr lang="fr-FR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85720" y="571480"/>
            <a:ext cx="6987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Quick Modern description: </a:t>
            </a:r>
            <a:r>
              <a:rPr lang="fr-FR" sz="2400" b="1" dirty="0" err="1" smtClean="0"/>
              <a:t>Principle</a:t>
            </a:r>
            <a:r>
              <a:rPr lang="fr-FR" sz="2400" b="1" dirty="0" smtClean="0"/>
              <a:t> of a </a:t>
            </a:r>
            <a:r>
              <a:rPr lang="fr-FR" sz="2400" b="1" dirty="0" err="1" smtClean="0"/>
              <a:t>capacitor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214818"/>
            <a:ext cx="135813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5286388"/>
            <a:ext cx="1928826" cy="70267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8432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4572008"/>
            <a:ext cx="1000132" cy="64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4" name="Connecteur droit 43"/>
          <p:cNvCxnSpPr/>
          <p:nvPr/>
        </p:nvCxnSpPr>
        <p:spPr>
          <a:xfrm rot="5400000">
            <a:off x="7644628" y="1570818"/>
            <a:ext cx="713586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rot="5400000">
            <a:off x="7930380" y="1571612"/>
            <a:ext cx="713586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7500958" y="1570818"/>
            <a:ext cx="50006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8286776" y="1571612"/>
            <a:ext cx="428628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7715272" y="12136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8358214" y="121442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428596" y="3929066"/>
            <a:ext cx="685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Described</a:t>
            </a:r>
            <a:r>
              <a:rPr lang="fr-FR" dirty="0" smtClean="0"/>
              <a:t> by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Capacitance C</a:t>
            </a:r>
            <a:r>
              <a:rPr lang="fr-FR" dirty="0" smtClean="0"/>
              <a:t> (or </a:t>
            </a:r>
            <a:r>
              <a:rPr lang="fr-FR" dirty="0" err="1" smtClean="0"/>
              <a:t>capacity</a:t>
            </a:r>
            <a:r>
              <a:rPr lang="fr-FR" dirty="0" smtClean="0"/>
              <a:t>) in </a:t>
            </a:r>
            <a:r>
              <a:rPr lang="fr-FR" dirty="0" smtClean="0">
                <a:solidFill>
                  <a:srgbClr val="FF0000"/>
                </a:solidFill>
              </a:rPr>
              <a:t>Farad (Coulomb/Volt):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28596" y="5214950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Relation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 and voltage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785786" y="1214422"/>
            <a:ext cx="435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Can </a:t>
            </a:r>
            <a:r>
              <a:rPr lang="fr-FR" dirty="0" err="1" smtClean="0"/>
              <a:t>accumulate</a:t>
            </a:r>
            <a:r>
              <a:rPr lang="fr-FR" dirty="0" smtClean="0"/>
              <a:t> and stock </a:t>
            </a:r>
            <a:r>
              <a:rPr lang="fr-FR" dirty="0" err="1" smtClean="0"/>
              <a:t>electric</a:t>
            </a:r>
            <a:r>
              <a:rPr lang="fr-FR" dirty="0" smtClean="0"/>
              <a:t> charges: </a:t>
            </a:r>
            <a:endParaRPr lang="fr-FR" dirty="0"/>
          </a:p>
        </p:txBody>
      </p:sp>
      <p:pic>
        <p:nvPicPr>
          <p:cNvPr id="15052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22" y="1643051"/>
            <a:ext cx="3929090" cy="229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ZoneTexte 56"/>
          <p:cNvSpPr txBox="1"/>
          <p:nvPr/>
        </p:nvSpPr>
        <p:spPr>
          <a:xfrm>
            <a:off x="7429520" y="200024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Electric </a:t>
            </a:r>
            <a:r>
              <a:rPr lang="fr-FR" sz="1400" b="1" dirty="0" err="1" smtClean="0"/>
              <a:t>symbol</a:t>
            </a:r>
            <a:endParaRPr lang="fr-FR" sz="1400" b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3571868" y="4643446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(if </a:t>
            </a:r>
            <a:r>
              <a:rPr lang="fr-FR" dirty="0" err="1" smtClean="0"/>
              <a:t>insulating</a:t>
            </a:r>
            <a:r>
              <a:rPr lang="fr-FR" dirty="0" smtClean="0"/>
              <a:t> part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vaccum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57698" name="Picture 2" descr="https://upload.wikimedia.org/wikipedia/commons/thumb/b/b9/Capacitors_%287189597135%29.jpg/1280px-Capacitors_%287189597135%2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58082" y="4071942"/>
            <a:ext cx="1357322" cy="904529"/>
          </a:xfrm>
          <a:prstGeom prst="rect">
            <a:avLst/>
          </a:prstGeom>
          <a:noFill/>
        </p:spPr>
      </p:pic>
      <p:sp>
        <p:nvSpPr>
          <p:cNvPr id="52" name="ZoneTexte 51"/>
          <p:cNvSpPr txBox="1"/>
          <p:nvPr/>
        </p:nvSpPr>
        <p:spPr>
          <a:xfrm>
            <a:off x="7429520" y="5072074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C: </a:t>
            </a:r>
            <a:r>
              <a:rPr lang="fr-FR" sz="1200" dirty="0" err="1" smtClean="0"/>
              <a:t>from</a:t>
            </a:r>
            <a:r>
              <a:rPr lang="fr-FR" sz="1200" dirty="0" smtClean="0"/>
              <a:t> µF to pF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571480"/>
            <a:ext cx="3769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Wimshurst</a:t>
            </a:r>
            <a:r>
              <a:rPr lang="fr-FR" sz="2400" b="1" dirty="0" smtClean="0"/>
              <a:t> Machine (1882)</a:t>
            </a:r>
            <a:endParaRPr lang="fr-FR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pic>
        <p:nvPicPr>
          <p:cNvPr id="149506" name="Picture 2" descr="Image associÃ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214422"/>
            <a:ext cx="4033593" cy="4721598"/>
          </a:xfrm>
          <a:prstGeom prst="rect">
            <a:avLst/>
          </a:prstGeom>
          <a:noFill/>
        </p:spPr>
      </p:pic>
      <p:sp>
        <p:nvSpPr>
          <p:cNvPr id="155654" name="AutoShape 6" descr="RÃ©sultat de recherche d'images pour &quot;wimshurst machine eclai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Wimshurst mach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2428868"/>
            <a:ext cx="3000396" cy="300039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571480"/>
            <a:ext cx="3769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Wimshurst</a:t>
            </a:r>
            <a:r>
              <a:rPr lang="fr-FR" sz="2400" b="1" dirty="0" smtClean="0"/>
              <a:t> Machine (1882)</a:t>
            </a:r>
            <a:endParaRPr lang="fr-FR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8" name="Rectangle 2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pic>
        <p:nvPicPr>
          <p:cNvPr id="149506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1714512" cy="2006954"/>
          </a:xfrm>
          <a:prstGeom prst="rect">
            <a:avLst/>
          </a:prstGeom>
          <a:noFill/>
        </p:spPr>
      </p:pic>
      <p:sp>
        <p:nvSpPr>
          <p:cNvPr id="31" name="ZoneTexte 30"/>
          <p:cNvSpPr txBox="1"/>
          <p:nvPr/>
        </p:nvSpPr>
        <p:spPr>
          <a:xfrm>
            <a:off x="2214546" y="1000108"/>
            <a:ext cx="6929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/>
              <a:t> </a:t>
            </a:r>
            <a:r>
              <a:rPr lang="fr-FR" sz="1600" dirty="0" err="1" smtClean="0"/>
              <a:t>Two</a:t>
            </a:r>
            <a:r>
              <a:rPr lang="fr-FR" sz="1600" dirty="0" smtClean="0"/>
              <a:t> </a:t>
            </a:r>
            <a:r>
              <a:rPr lang="fr-FR" sz="1600" dirty="0" err="1" smtClean="0"/>
              <a:t>wheels</a:t>
            </a:r>
            <a:r>
              <a:rPr lang="fr-FR" sz="1600" dirty="0" smtClean="0"/>
              <a:t> </a:t>
            </a:r>
            <a:r>
              <a:rPr lang="fr-FR" sz="1600" dirty="0" err="1" smtClean="0"/>
              <a:t>rotating</a:t>
            </a:r>
            <a:r>
              <a:rPr lang="fr-FR" sz="1600" dirty="0" smtClean="0"/>
              <a:t> in opposite direction in contact </a:t>
            </a:r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metallic</a:t>
            </a:r>
            <a:r>
              <a:rPr lang="fr-FR" sz="1600" dirty="0" smtClean="0"/>
              <a:t> </a:t>
            </a:r>
            <a:r>
              <a:rPr lang="fr-FR" sz="1600" dirty="0" err="1" smtClean="0"/>
              <a:t>brushes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sp>
        <p:nvSpPr>
          <p:cNvPr id="32" name="ZoneTexte 31"/>
          <p:cNvSpPr txBox="1"/>
          <p:nvPr/>
        </p:nvSpPr>
        <p:spPr>
          <a:xfrm>
            <a:off x="2214546" y="2214554"/>
            <a:ext cx="5286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/>
              <a:t> By the </a:t>
            </a:r>
            <a:r>
              <a:rPr lang="fr-FR" sz="1600" dirty="0" err="1" smtClean="0"/>
              <a:t>weels</a:t>
            </a:r>
            <a:r>
              <a:rPr lang="fr-FR" sz="1600" dirty="0" smtClean="0"/>
              <a:t> rotation, charges are </a:t>
            </a:r>
            <a:r>
              <a:rPr lang="fr-FR" sz="1600" dirty="0" err="1" smtClean="0"/>
              <a:t>transported</a:t>
            </a:r>
            <a:r>
              <a:rPr lang="fr-FR" sz="1600" dirty="0" smtClean="0"/>
              <a:t> and </a:t>
            </a:r>
            <a:r>
              <a:rPr lang="fr-FR" sz="1600" dirty="0" err="1" smtClean="0"/>
              <a:t>collected</a:t>
            </a:r>
            <a:endParaRPr lang="fr-FR" sz="1600" dirty="0"/>
          </a:p>
        </p:txBody>
      </p:sp>
      <p:cxnSp>
        <p:nvCxnSpPr>
          <p:cNvPr id="46" name="Connecteur droit 45"/>
          <p:cNvCxnSpPr/>
          <p:nvPr/>
        </p:nvCxnSpPr>
        <p:spPr>
          <a:xfrm>
            <a:off x="5643570" y="3643314"/>
            <a:ext cx="214314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51"/>
          <p:cNvGrpSpPr/>
          <p:nvPr/>
        </p:nvGrpSpPr>
        <p:grpSpPr>
          <a:xfrm>
            <a:off x="2571736" y="3643314"/>
            <a:ext cx="285752" cy="285752"/>
            <a:chOff x="7786710" y="1857364"/>
            <a:chExt cx="285752" cy="285752"/>
          </a:xfrm>
        </p:grpSpPr>
        <p:cxnSp>
          <p:nvCxnSpPr>
            <p:cNvPr id="47" name="Connecteur droit 46"/>
            <p:cNvCxnSpPr/>
            <p:nvPr/>
          </p:nvCxnSpPr>
          <p:spPr>
            <a:xfrm>
              <a:off x="7786710" y="2000240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 rot="5400000">
              <a:off x="7787504" y="1999446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/>
          <p:cNvSpPr txBox="1"/>
          <p:nvPr/>
        </p:nvSpPr>
        <p:spPr>
          <a:xfrm>
            <a:off x="571472" y="5572140"/>
            <a:ext cx="468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You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watch</a:t>
            </a:r>
            <a:endParaRPr lang="fr-FR" dirty="0" smtClean="0"/>
          </a:p>
          <a:p>
            <a:r>
              <a:rPr lang="fr-FR" dirty="0" smtClean="0"/>
              <a:t>https://www.youtube.com/watch?v=Zilvl9tS0Og</a:t>
            </a:r>
            <a:endParaRPr lang="fr-FR" dirty="0"/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72" y="1428736"/>
            <a:ext cx="1214431" cy="2531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ZoneTexte 21"/>
          <p:cNvSpPr txBox="1"/>
          <p:nvPr/>
        </p:nvSpPr>
        <p:spPr>
          <a:xfrm>
            <a:off x="2214546" y="1428736"/>
            <a:ext cx="514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1600" dirty="0" smtClean="0"/>
              <a:t> </a:t>
            </a:r>
            <a:r>
              <a:rPr lang="fr-FR" sz="1600" dirty="0" err="1" smtClean="0"/>
              <a:t>Creation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negative</a:t>
            </a:r>
            <a:r>
              <a:rPr lang="fr-FR" sz="1600" dirty="0" smtClean="0"/>
              <a:t> charge </a:t>
            </a:r>
            <a:r>
              <a:rPr lang="fr-FR" sz="1600" dirty="0" err="1" smtClean="0"/>
              <a:t>induces</a:t>
            </a:r>
            <a:r>
              <a:rPr lang="fr-FR" sz="1600" dirty="0" smtClean="0"/>
              <a:t>  apparition of a a positive charge on the </a:t>
            </a:r>
            <a:r>
              <a:rPr lang="fr-FR" sz="1600" dirty="0" err="1" smtClean="0"/>
              <a:t>other</a:t>
            </a:r>
            <a:r>
              <a:rPr lang="fr-FR" sz="1600" dirty="0" smtClean="0"/>
              <a:t> </a:t>
            </a:r>
            <a:r>
              <a:rPr lang="fr-FR" sz="1600" dirty="0" err="1" smtClean="0"/>
              <a:t>side</a:t>
            </a:r>
            <a:r>
              <a:rPr lang="fr-FR" sz="1600" dirty="0" smtClean="0"/>
              <a:t> of the </a:t>
            </a:r>
            <a:r>
              <a:rPr lang="fr-FR" sz="1600" dirty="0" err="1" smtClean="0"/>
              <a:t>brush</a:t>
            </a:r>
            <a:endParaRPr lang="fr-FR" sz="1600" dirty="0"/>
          </a:p>
        </p:txBody>
      </p:sp>
      <p:grpSp>
        <p:nvGrpSpPr>
          <p:cNvPr id="3" name="Groupe 22"/>
          <p:cNvGrpSpPr/>
          <p:nvPr/>
        </p:nvGrpSpPr>
        <p:grpSpPr>
          <a:xfrm>
            <a:off x="7358082" y="2857496"/>
            <a:ext cx="285752" cy="285752"/>
            <a:chOff x="7786710" y="1857364"/>
            <a:chExt cx="285752" cy="285752"/>
          </a:xfrm>
        </p:grpSpPr>
        <p:cxnSp>
          <p:nvCxnSpPr>
            <p:cNvPr id="29" name="Connecteur droit 28"/>
            <p:cNvCxnSpPr/>
            <p:nvPr/>
          </p:nvCxnSpPr>
          <p:spPr>
            <a:xfrm>
              <a:off x="7786710" y="2000240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rot="5400000">
              <a:off x="7787504" y="1999446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necteur droit 32"/>
          <p:cNvCxnSpPr/>
          <p:nvPr/>
        </p:nvCxnSpPr>
        <p:spPr>
          <a:xfrm>
            <a:off x="7429520" y="1857364"/>
            <a:ext cx="214314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654" name="AutoShape 6" descr="RÃ©sultat de recherche d'images pour &quot;wimshurst machine eclai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5658" name="Picture 10" descr="Image associÃ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4704" y="5000636"/>
            <a:ext cx="1752590" cy="1314443"/>
          </a:xfrm>
          <a:prstGeom prst="rect">
            <a:avLst/>
          </a:prstGeom>
          <a:noFill/>
        </p:spPr>
      </p:pic>
      <p:sp>
        <p:nvSpPr>
          <p:cNvPr id="34" name="ZoneTexte 33"/>
          <p:cNvSpPr txBox="1"/>
          <p:nvPr/>
        </p:nvSpPr>
        <p:spPr>
          <a:xfrm>
            <a:off x="6357918" y="4214818"/>
            <a:ext cx="278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When</a:t>
            </a:r>
            <a:r>
              <a:rPr lang="fr-FR" sz="1600" dirty="0" smtClean="0"/>
              <a:t>  </a:t>
            </a:r>
            <a:r>
              <a:rPr lang="fr-FR" sz="1600" dirty="0" err="1" smtClean="0"/>
              <a:t>electric</a:t>
            </a:r>
            <a:r>
              <a:rPr lang="fr-FR" sz="1600" dirty="0" smtClean="0"/>
              <a:t> charges </a:t>
            </a:r>
            <a:r>
              <a:rPr lang="fr-FR" sz="1600" dirty="0" err="1" smtClean="0"/>
              <a:t>become</a:t>
            </a:r>
            <a:r>
              <a:rPr lang="fr-FR" sz="1600" dirty="0" smtClean="0"/>
              <a:t> to </a:t>
            </a:r>
            <a:r>
              <a:rPr lang="fr-FR" sz="1600" dirty="0" err="1" smtClean="0"/>
              <a:t>high</a:t>
            </a:r>
            <a:r>
              <a:rPr lang="fr-FR" sz="1600" dirty="0" smtClean="0"/>
              <a:t>:  </a:t>
            </a:r>
            <a:r>
              <a:rPr lang="fr-FR" sz="1600" dirty="0" err="1" smtClean="0"/>
              <a:t>lightning</a:t>
            </a:r>
            <a:r>
              <a:rPr lang="fr-FR" sz="1600" dirty="0" smtClean="0"/>
              <a:t> 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25608" name="Picture 8" descr="Résultat de recherche d'images pour &quot;expérience de coulomb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46" y="2214554"/>
            <a:ext cx="8225403" cy="2324096"/>
          </a:xfrm>
          <a:prstGeom prst="rect">
            <a:avLst/>
          </a:prstGeom>
          <a:noFill/>
        </p:spPr>
      </p:pic>
      <p:pic>
        <p:nvPicPr>
          <p:cNvPr id="11" name="Picture 6" descr="Description de cette image, également commentée ci-aprè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85794"/>
            <a:ext cx="1400687" cy="1902599"/>
          </a:xfrm>
          <a:prstGeom prst="rect">
            <a:avLst/>
          </a:prstGeom>
          <a:noFill/>
        </p:spPr>
      </p:pic>
      <p:sp>
        <p:nvSpPr>
          <p:cNvPr id="12" name="ZoneTexte 5"/>
          <p:cNvSpPr txBox="1">
            <a:spLocks noChangeArrowheads="1"/>
          </p:cNvSpPr>
          <p:nvPr/>
        </p:nvSpPr>
        <p:spPr bwMode="auto">
          <a:xfrm>
            <a:off x="285720" y="2714620"/>
            <a:ext cx="18573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Charles Coulomb  </a:t>
            </a:r>
            <a:endParaRPr lang="fr-FR" b="1" i="1" dirty="0"/>
          </a:p>
          <a:p>
            <a:pPr algn="ctr"/>
            <a:r>
              <a:rPr lang="fr-FR" b="1" i="1" dirty="0" smtClean="0"/>
              <a:t>1736-1806</a:t>
            </a:r>
            <a:endParaRPr lang="fr-FR" b="1" i="1" dirty="0"/>
          </a:p>
        </p:txBody>
      </p:sp>
      <p:pic>
        <p:nvPicPr>
          <p:cNvPr id="39938" name="Picture 2" descr="Résultat de recherche d'images pour &quot;balance de coulomb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2643174" y="1785926"/>
            <a:ext cx="1571636" cy="2027115"/>
          </a:xfrm>
          <a:prstGeom prst="rect">
            <a:avLst/>
          </a:prstGeom>
          <a:noFill/>
        </p:spPr>
      </p:pic>
      <p:sp>
        <p:nvSpPr>
          <p:cNvPr id="15" name="ZoneTexte 14"/>
          <p:cNvSpPr txBox="1"/>
          <p:nvPr/>
        </p:nvSpPr>
        <p:spPr>
          <a:xfrm>
            <a:off x="4071934" y="4643446"/>
            <a:ext cx="4399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Repulsion</a:t>
            </a:r>
            <a:r>
              <a:rPr lang="fr-FR" b="1" dirty="0" smtClean="0"/>
              <a:t> of </a:t>
            </a:r>
            <a:r>
              <a:rPr lang="fr-FR" b="1" dirty="0" err="1" smtClean="0"/>
              <a:t>two</a:t>
            </a:r>
            <a:r>
              <a:rPr lang="fr-FR" b="1" dirty="0" smtClean="0"/>
              <a:t> </a:t>
            </a:r>
            <a:r>
              <a:rPr lang="fr-FR" b="1" dirty="0" err="1" smtClean="0"/>
              <a:t>spheres</a:t>
            </a:r>
            <a:r>
              <a:rPr lang="fr-FR" b="1" dirty="0" smtClean="0"/>
              <a:t>  </a:t>
            </a:r>
            <a:r>
              <a:rPr lang="fr-FR" b="1" dirty="0" err="1" smtClean="0"/>
              <a:t>after</a:t>
            </a:r>
            <a:r>
              <a:rPr lang="fr-FR" b="1" dirty="0" smtClean="0"/>
              <a:t> </a:t>
            </a:r>
            <a:r>
              <a:rPr lang="fr-FR" b="1" dirty="0" err="1" smtClean="0"/>
              <a:t>electrisation</a:t>
            </a:r>
            <a:endParaRPr lang="fr-FR" b="1" dirty="0" smtClean="0"/>
          </a:p>
          <a:p>
            <a:r>
              <a:rPr lang="fr-FR" b="1" dirty="0" smtClean="0"/>
              <a:t>of </a:t>
            </a:r>
            <a:r>
              <a:rPr lang="fr-FR" b="1" dirty="0" err="1" smtClean="0"/>
              <a:t>neutral</a:t>
            </a:r>
            <a:r>
              <a:rPr lang="fr-FR" b="1" dirty="0" smtClean="0"/>
              <a:t> </a:t>
            </a:r>
            <a:r>
              <a:rPr lang="fr-FR" b="1" dirty="0" err="1" smtClean="0"/>
              <a:t>sphere</a:t>
            </a:r>
            <a:r>
              <a:rPr lang="fr-FR" b="1" dirty="0" smtClean="0"/>
              <a:t> A by </a:t>
            </a:r>
            <a:r>
              <a:rPr lang="fr-FR" b="1" dirty="0" err="1" smtClean="0"/>
              <a:t>charged</a:t>
            </a:r>
            <a:r>
              <a:rPr lang="fr-FR" b="1" dirty="0" smtClean="0"/>
              <a:t> </a:t>
            </a:r>
            <a:r>
              <a:rPr lang="fr-FR" b="1" dirty="0" err="1" smtClean="0"/>
              <a:t>sphere</a:t>
            </a:r>
            <a:r>
              <a:rPr lang="fr-FR" b="1" dirty="0" smtClean="0"/>
              <a:t> B.</a:t>
            </a:r>
            <a:endParaRPr lang="fr-FR" b="1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6572264" y="4286256"/>
            <a:ext cx="1000132" cy="2143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2214546" y="714356"/>
            <a:ext cx="5773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Parameters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that</a:t>
            </a:r>
            <a:r>
              <a:rPr lang="fr-FR" sz="2400" b="1" dirty="0" smtClean="0"/>
              <a:t> influence the </a:t>
            </a:r>
            <a:r>
              <a:rPr lang="fr-FR" sz="2400" b="1" dirty="0" err="1" smtClean="0"/>
              <a:t>electric</a:t>
            </a:r>
            <a:r>
              <a:rPr lang="fr-FR" sz="2400" b="1" dirty="0" smtClean="0"/>
              <a:t> force </a:t>
            </a:r>
            <a:endParaRPr lang="fr-FR" sz="24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2571736" y="1357298"/>
            <a:ext cx="6305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Coulomb balance:  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composed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torsion balance able </a:t>
            </a:r>
          </a:p>
          <a:p>
            <a:r>
              <a:rPr lang="fr-FR" dirty="0" smtClean="0"/>
              <a:t>                                    to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 forces.</a:t>
            </a:r>
          </a:p>
          <a:p>
            <a:r>
              <a:rPr lang="fr-FR" dirty="0" smtClean="0"/>
              <a:t>                                       </a:t>
            </a:r>
            <a:endParaRPr lang="fr-FR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4143380"/>
            <a:ext cx="2733675" cy="1362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4214810" y="5429264"/>
            <a:ext cx="323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Coulomb: unit of </a:t>
            </a:r>
            <a:r>
              <a:rPr lang="fr-FR" b="1" dirty="0" err="1" smtClean="0"/>
              <a:t>electric</a:t>
            </a:r>
            <a:r>
              <a:rPr lang="fr-FR" b="1" dirty="0" smtClean="0"/>
              <a:t> charge</a:t>
            </a:r>
            <a:endParaRPr lang="fr-F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10250" y="2214554"/>
            <a:ext cx="33337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 bwMode="auto">
          <a:xfrm>
            <a:off x="357158" y="4286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3200" b="1" kern="0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Physics</a:t>
            </a:r>
            <a:r>
              <a:rPr lang="fr-FR" sz="3200" b="1" kern="0" dirty="0" smtClean="0">
                <a:latin typeface="Times New Roman" pitchFamily="18" charset="0"/>
                <a:ea typeface="+mj-ea"/>
                <a:cs typeface="Times New Roman" pitchFamily="18" charset="0"/>
              </a:rPr>
              <a:t>-L2 </a:t>
            </a:r>
            <a:r>
              <a:rPr lang="fr-FR" sz="3200" b="1" dirty="0" err="1" smtClean="0"/>
              <a:t>Electromagnetism</a:t>
            </a:r>
            <a:endParaRPr lang="fr-FR" sz="3200" b="1" dirty="0" smtClean="0"/>
          </a:p>
          <a:p>
            <a:pPr algn="ctr" eaLnBrk="0" hangingPunct="0">
              <a:defRPr/>
            </a:pPr>
            <a:r>
              <a:rPr lang="fr-FR" sz="3200" b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Approximative program </a:t>
            </a:r>
            <a:endParaRPr lang="fr-FR" sz="32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5643570" y="2285992"/>
          <a:ext cx="3286148" cy="3995192"/>
        </p:xfrm>
        <a:graphic>
          <a:graphicData uri="http://schemas.openxmlformats.org/drawingml/2006/table">
            <a:tbl>
              <a:tblPr/>
              <a:tblGrid>
                <a:gridCol w="584203"/>
                <a:gridCol w="2701945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 err="1">
                          <a:latin typeface="+mj-lt"/>
                          <a:ea typeface="Calibri"/>
                          <a:cs typeface="Times New Roman"/>
                        </a:rPr>
                        <a:t>week</a:t>
                      </a:r>
                      <a:endParaRPr lang="fr-FR" sz="16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latin typeface="+mj-lt"/>
                          <a:ea typeface="Calibri"/>
                          <a:cs typeface="Times New Roman"/>
                        </a:rPr>
                        <a:t>Magistral </a:t>
                      </a:r>
                      <a:r>
                        <a:rPr lang="fr-FR" sz="1600" b="1" dirty="0" smtClean="0">
                          <a:latin typeface="+mj-lt"/>
                          <a:ea typeface="Calibri"/>
                          <a:cs typeface="Times New Roman"/>
                        </a:rPr>
                        <a:t>lectures</a:t>
                      </a:r>
                      <a:endParaRPr lang="fr-FR" sz="16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Electrostatics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Electrostatics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Electrostatics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Electrostatics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Magnetostatics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Magnetostatics</a:t>
                      </a:r>
                      <a:endParaRPr lang="fr-FR" sz="16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+mn-lt"/>
                          <a:ea typeface="Calibri"/>
                          <a:cs typeface="Times New Roman"/>
                        </a:rPr>
                        <a:t>Induction</a:t>
                      </a:r>
                      <a:endParaRPr lang="fr-FR" sz="16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+mn-lt"/>
                          <a:ea typeface="Calibri"/>
                          <a:cs typeface="Times New Roman"/>
                        </a:rPr>
                        <a:t>Induction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+mj-lt"/>
                          <a:ea typeface="Calibri"/>
                          <a:cs typeface="Times New Roman"/>
                        </a:rPr>
                        <a:t>Maxwell </a:t>
                      </a: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equations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+mj-lt"/>
                          <a:ea typeface="Calibri"/>
                          <a:cs typeface="Times New Roman"/>
                        </a:rPr>
                        <a:t>Maxwell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600" baseline="0" dirty="0" err="1" smtClean="0">
                          <a:latin typeface="+mj-lt"/>
                          <a:ea typeface="Calibri"/>
                          <a:cs typeface="Times New Roman"/>
                        </a:rPr>
                        <a:t>equations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Dielectric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Dielectric</a:t>
                      </a:r>
                      <a:r>
                        <a:rPr lang="fr-FR" sz="1600" dirty="0" smtClean="0">
                          <a:latin typeface="+mj-lt"/>
                          <a:ea typeface="Calibri"/>
                          <a:cs typeface="Times New Roman"/>
                        </a:rPr>
                        <a:t> / </a:t>
                      </a: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Metallic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8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Metallic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err="1" smtClean="0">
                          <a:latin typeface="+mj-lt"/>
                          <a:ea typeface="Calibri"/>
                          <a:cs typeface="Times New Roman"/>
                        </a:rPr>
                        <a:t>Magnetic</a:t>
                      </a:r>
                      <a:r>
                        <a:rPr lang="fr-FR" sz="1600" baseline="0" dirty="0" smtClean="0">
                          <a:latin typeface="+mj-lt"/>
                          <a:ea typeface="Calibri"/>
                          <a:cs typeface="Times New Roman"/>
                        </a:rPr>
                        <a:t> media</a:t>
                      </a:r>
                      <a:endParaRPr lang="fr-FR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142844" y="2714620"/>
            <a:ext cx="52506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Chap 1: Electrostatics </a:t>
            </a:r>
            <a:endParaRPr lang="fr-FR" sz="8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dirty="0" err="1" smtClean="0"/>
              <a:t>Chap</a:t>
            </a:r>
            <a:r>
              <a:rPr lang="fr-FR" dirty="0" smtClean="0"/>
              <a:t> 2: </a:t>
            </a:r>
            <a:r>
              <a:rPr lang="fr-FR" dirty="0" err="1" smtClean="0"/>
              <a:t>Magnetostatics</a:t>
            </a:r>
            <a:endParaRPr lang="fr-FR" dirty="0" smtClean="0"/>
          </a:p>
          <a:p>
            <a:r>
              <a:rPr lang="fr-FR" dirty="0" err="1" smtClean="0"/>
              <a:t>Chap</a:t>
            </a:r>
            <a:r>
              <a:rPr lang="fr-FR" dirty="0" smtClean="0"/>
              <a:t> 3: Time-</a:t>
            </a:r>
            <a:r>
              <a:rPr lang="fr-FR" dirty="0" err="1" smtClean="0"/>
              <a:t>dependent</a:t>
            </a:r>
            <a:r>
              <a:rPr lang="fr-FR" dirty="0" smtClean="0"/>
              <a:t> </a:t>
            </a:r>
            <a:r>
              <a:rPr lang="fr-FR" dirty="0" err="1" smtClean="0"/>
              <a:t>regime</a:t>
            </a:r>
            <a:r>
              <a:rPr lang="fr-FR" dirty="0" smtClean="0"/>
              <a:t>-Induction </a:t>
            </a:r>
            <a:r>
              <a:rPr lang="fr-FR" dirty="0" err="1" smtClean="0"/>
              <a:t>phenomena</a:t>
            </a:r>
            <a:endParaRPr lang="fr-FR" dirty="0" smtClean="0"/>
          </a:p>
          <a:p>
            <a:r>
              <a:rPr lang="fr-FR" dirty="0" err="1" smtClean="0"/>
              <a:t>Chap</a:t>
            </a:r>
            <a:r>
              <a:rPr lang="fr-FR" dirty="0" smtClean="0"/>
              <a:t> 4: Maxwell </a:t>
            </a:r>
            <a:r>
              <a:rPr lang="fr-FR" dirty="0" err="1" smtClean="0"/>
              <a:t>equations</a:t>
            </a:r>
            <a:endParaRPr lang="fr-FR" dirty="0" smtClean="0"/>
          </a:p>
          <a:p>
            <a:r>
              <a:rPr lang="fr-FR" dirty="0" err="1" smtClean="0"/>
              <a:t>Chap</a:t>
            </a:r>
            <a:r>
              <a:rPr lang="fr-FR" dirty="0" smtClean="0"/>
              <a:t> 5: </a:t>
            </a:r>
            <a:r>
              <a:rPr lang="fr-FR" dirty="0" err="1" smtClean="0"/>
              <a:t>Dielectric</a:t>
            </a:r>
            <a:r>
              <a:rPr lang="fr-FR" dirty="0" smtClean="0"/>
              <a:t> media and applications</a:t>
            </a:r>
          </a:p>
          <a:p>
            <a:r>
              <a:rPr lang="fr-FR" dirty="0" err="1" smtClean="0"/>
              <a:t>Chap</a:t>
            </a:r>
            <a:r>
              <a:rPr lang="fr-FR" dirty="0" smtClean="0"/>
              <a:t> 6: </a:t>
            </a:r>
            <a:r>
              <a:rPr lang="fr-FR" dirty="0" err="1" smtClean="0"/>
              <a:t>Conducting</a:t>
            </a:r>
            <a:r>
              <a:rPr lang="fr-FR" dirty="0" smtClean="0"/>
              <a:t> media and applications</a:t>
            </a:r>
          </a:p>
          <a:p>
            <a:r>
              <a:rPr lang="fr-FR" dirty="0" err="1" smtClean="0"/>
              <a:t>Chap</a:t>
            </a:r>
            <a:r>
              <a:rPr lang="fr-FR" dirty="0" smtClean="0"/>
              <a:t> 7: </a:t>
            </a:r>
            <a:r>
              <a:rPr lang="fr-FR" dirty="0" err="1" smtClean="0"/>
              <a:t>Magnetic</a:t>
            </a:r>
            <a:r>
              <a:rPr lang="fr-FR" dirty="0" smtClean="0"/>
              <a:t> media and applications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1028" name="Picture 4" descr="Résultat de recherche d'images pour &quot;pile de volta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876"/>
            <a:ext cx="1677880" cy="2602903"/>
          </a:xfrm>
          <a:prstGeom prst="rect">
            <a:avLst/>
          </a:prstGeom>
          <a:noFill/>
        </p:spPr>
      </p:pic>
      <p:pic>
        <p:nvPicPr>
          <p:cNvPr id="12" name="Picture 2" descr="Résultat de recherche d'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14356"/>
            <a:ext cx="1333861" cy="1643074"/>
          </a:xfrm>
          <a:prstGeom prst="rect">
            <a:avLst/>
          </a:prstGeom>
          <a:noFill/>
        </p:spPr>
      </p:pic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285720" y="2357430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Alessandro Volta </a:t>
            </a:r>
            <a:endParaRPr lang="fr-FR" b="1" i="1" dirty="0"/>
          </a:p>
          <a:p>
            <a:pPr algn="ctr"/>
            <a:r>
              <a:rPr lang="fr-FR" b="1" i="1" dirty="0" smtClean="0"/>
              <a:t>1745-1827</a:t>
            </a:r>
            <a:endParaRPr lang="fr-FR" b="1" i="1" dirty="0"/>
          </a:p>
        </p:txBody>
      </p:sp>
      <p:sp>
        <p:nvSpPr>
          <p:cNvPr id="18" name="ZoneTexte 17"/>
          <p:cNvSpPr txBox="1"/>
          <p:nvPr/>
        </p:nvSpPr>
        <p:spPr>
          <a:xfrm flipH="1">
            <a:off x="2143107" y="1142984"/>
            <a:ext cx="3786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1800: </a:t>
            </a:r>
            <a:r>
              <a:rPr lang="fr-FR" b="1" u="sng" dirty="0" smtClean="0"/>
              <a:t>Volta </a:t>
            </a:r>
            <a:r>
              <a:rPr lang="fr-FR" b="1" u="sng" dirty="0" err="1" smtClean="0"/>
              <a:t>Battery</a:t>
            </a:r>
            <a:r>
              <a:rPr lang="fr-FR" u="sng" dirty="0" smtClean="0"/>
              <a:t>: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deliver</a:t>
            </a:r>
            <a:r>
              <a:rPr lang="fr-FR" dirty="0" smtClean="0"/>
              <a:t> </a:t>
            </a:r>
            <a:r>
              <a:rPr lang="fr-FR" dirty="0" err="1" smtClean="0"/>
              <a:t>electricity</a:t>
            </a:r>
            <a:r>
              <a:rPr lang="fr-FR" dirty="0" smtClean="0"/>
              <a:t> </a:t>
            </a:r>
            <a:r>
              <a:rPr lang="fr-FR" u="sng" dirty="0" err="1" smtClean="0"/>
              <a:t>without</a:t>
            </a:r>
            <a:r>
              <a:rPr lang="fr-FR" u="sng" dirty="0" smtClean="0"/>
              <a:t> </a:t>
            </a:r>
            <a:r>
              <a:rPr lang="fr-FR" u="sng" dirty="0" err="1" smtClean="0"/>
              <a:t>interuption</a:t>
            </a:r>
            <a:r>
              <a:rPr lang="fr-FR" dirty="0" smtClean="0"/>
              <a:t>, not </a:t>
            </a:r>
            <a:r>
              <a:rPr lang="fr-FR" dirty="0" err="1" smtClean="0"/>
              <a:t>only</a:t>
            </a:r>
            <a:r>
              <a:rPr lang="fr-FR" dirty="0" smtClean="0"/>
              <a:t> by a </a:t>
            </a:r>
            <a:r>
              <a:rPr lang="fr-FR" dirty="0" err="1" smtClean="0"/>
              <a:t>discharge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Unit of </a:t>
            </a:r>
            <a:r>
              <a:rPr lang="fr-FR" dirty="0" err="1" smtClean="0"/>
              <a:t>electric</a:t>
            </a:r>
            <a:r>
              <a:rPr lang="fr-FR" dirty="0" smtClean="0"/>
              <a:t> tension: Volt</a:t>
            </a:r>
            <a:endParaRPr lang="fr-FR" dirty="0"/>
          </a:p>
        </p:txBody>
      </p:sp>
      <p:pic>
        <p:nvPicPr>
          <p:cNvPr id="38914" name="Picture 2" descr="Résultat de recherche d'images pour &quot;pile de volta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76004" y="571480"/>
            <a:ext cx="1984808" cy="2643206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2071670" y="642918"/>
            <a:ext cx="210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First </a:t>
            </a:r>
            <a:r>
              <a:rPr lang="fr-FR" sz="2400" b="1" dirty="0" err="1" smtClean="0"/>
              <a:t>Generator</a:t>
            </a:r>
            <a:endParaRPr lang="fr-FR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1028" name="Picture 4" descr="Résultat de recherche d'images pour &quot;pile de volta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876"/>
            <a:ext cx="1677880" cy="2602903"/>
          </a:xfrm>
          <a:prstGeom prst="rect">
            <a:avLst/>
          </a:prstGeom>
          <a:noFill/>
        </p:spPr>
      </p:pic>
      <p:pic>
        <p:nvPicPr>
          <p:cNvPr id="12" name="Picture 2" descr="Résultat de recherche d'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14356"/>
            <a:ext cx="1333861" cy="1643074"/>
          </a:xfrm>
          <a:prstGeom prst="rect">
            <a:avLst/>
          </a:prstGeom>
          <a:noFill/>
        </p:spPr>
      </p:pic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285720" y="2357430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Alessandro Volta </a:t>
            </a:r>
            <a:endParaRPr lang="fr-FR" b="1" i="1" dirty="0"/>
          </a:p>
          <a:p>
            <a:pPr algn="ctr"/>
            <a:r>
              <a:rPr lang="fr-FR" b="1" i="1" dirty="0" smtClean="0"/>
              <a:t>1745-1827</a:t>
            </a:r>
            <a:endParaRPr lang="fr-FR" b="1" i="1" dirty="0"/>
          </a:p>
        </p:txBody>
      </p:sp>
      <p:grpSp>
        <p:nvGrpSpPr>
          <p:cNvPr id="2" name="Groupe 16"/>
          <p:cNvGrpSpPr/>
          <p:nvPr/>
        </p:nvGrpSpPr>
        <p:grpSpPr>
          <a:xfrm>
            <a:off x="2285984" y="3000372"/>
            <a:ext cx="4286248" cy="3143272"/>
            <a:chOff x="4857752" y="3500438"/>
            <a:chExt cx="3714776" cy="2571768"/>
          </a:xfrm>
        </p:grpSpPr>
        <p:pic>
          <p:nvPicPr>
            <p:cNvPr id="1026" name="Picture 2" descr="Résultat de recherche d'images pour &quot;pile de volta&quot;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57752" y="3714752"/>
              <a:ext cx="3560521" cy="2243129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7358082" y="3500438"/>
              <a:ext cx="1214446" cy="2571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8" name="ZoneTexte 17"/>
          <p:cNvSpPr txBox="1"/>
          <p:nvPr/>
        </p:nvSpPr>
        <p:spPr>
          <a:xfrm flipH="1">
            <a:off x="2143107" y="1142984"/>
            <a:ext cx="3786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1800: </a:t>
            </a:r>
            <a:r>
              <a:rPr lang="fr-FR" b="1" u="sng" dirty="0" smtClean="0"/>
              <a:t>Volta </a:t>
            </a:r>
            <a:r>
              <a:rPr lang="fr-FR" b="1" u="sng" dirty="0" err="1" smtClean="0"/>
              <a:t>Battery</a:t>
            </a:r>
            <a:r>
              <a:rPr lang="fr-FR" u="sng" dirty="0" smtClean="0"/>
              <a:t>: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deliver</a:t>
            </a:r>
            <a:r>
              <a:rPr lang="fr-FR" dirty="0" smtClean="0"/>
              <a:t> </a:t>
            </a:r>
            <a:r>
              <a:rPr lang="fr-FR" dirty="0" err="1" smtClean="0"/>
              <a:t>electricity</a:t>
            </a:r>
            <a:r>
              <a:rPr lang="fr-FR" dirty="0" smtClean="0"/>
              <a:t> </a:t>
            </a:r>
            <a:r>
              <a:rPr lang="fr-FR" u="sng" dirty="0" err="1" smtClean="0"/>
              <a:t>without</a:t>
            </a:r>
            <a:r>
              <a:rPr lang="fr-FR" u="sng" dirty="0" smtClean="0"/>
              <a:t> </a:t>
            </a:r>
            <a:r>
              <a:rPr lang="fr-FR" u="sng" dirty="0" err="1" smtClean="0"/>
              <a:t>interuption</a:t>
            </a:r>
            <a:r>
              <a:rPr lang="fr-FR" dirty="0" smtClean="0"/>
              <a:t>, not </a:t>
            </a:r>
            <a:r>
              <a:rPr lang="fr-FR" dirty="0" err="1" smtClean="0"/>
              <a:t>only</a:t>
            </a:r>
            <a:r>
              <a:rPr lang="fr-FR" dirty="0" smtClean="0"/>
              <a:t> by a </a:t>
            </a:r>
            <a:r>
              <a:rPr lang="fr-FR" dirty="0" err="1" smtClean="0"/>
              <a:t>discharge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Unit of </a:t>
            </a:r>
            <a:r>
              <a:rPr lang="fr-FR" dirty="0" err="1" smtClean="0"/>
              <a:t>electric</a:t>
            </a:r>
            <a:r>
              <a:rPr lang="fr-FR" dirty="0" smtClean="0"/>
              <a:t> tension: Volt</a:t>
            </a:r>
            <a:endParaRPr lang="fr-FR" dirty="0"/>
          </a:p>
        </p:txBody>
      </p:sp>
      <p:pic>
        <p:nvPicPr>
          <p:cNvPr id="38914" name="Picture 2" descr="Résultat de recherche d'images pour &quot;pile de volta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6004" y="571480"/>
            <a:ext cx="1984808" cy="2643206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2071670" y="642918"/>
            <a:ext cx="210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First </a:t>
            </a:r>
            <a:r>
              <a:rPr lang="fr-FR" sz="2400" b="1" dirty="0" err="1" smtClean="0"/>
              <a:t>Generator</a:t>
            </a:r>
            <a:endParaRPr lang="fr-FR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2285984" y="3571876"/>
            <a:ext cx="642942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071670" y="4286256"/>
            <a:ext cx="92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Copper disc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2428860" y="2857496"/>
            <a:ext cx="319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Exemple of </a:t>
            </a:r>
            <a:r>
              <a:rPr lang="fr-FR" b="1" dirty="0" err="1" smtClean="0"/>
              <a:t>voltaic</a:t>
            </a:r>
            <a:r>
              <a:rPr lang="fr-FR" b="1" dirty="0" smtClean="0"/>
              <a:t> </a:t>
            </a:r>
            <a:r>
              <a:rPr lang="fr-FR" b="1" dirty="0" err="1" smtClean="0"/>
              <a:t>battery</a:t>
            </a:r>
            <a:r>
              <a:rPr lang="fr-FR" b="1" dirty="0" smtClean="0"/>
              <a:t> (</a:t>
            </a:r>
            <a:r>
              <a:rPr lang="fr-FR" b="1" dirty="0" err="1" smtClean="0"/>
              <a:t>cell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2214546" y="3500438"/>
            <a:ext cx="71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Zinc disc</a:t>
            </a:r>
            <a:endParaRPr lang="fr-FR" sz="1600" b="1" dirty="0"/>
          </a:p>
        </p:txBody>
      </p:sp>
      <p:sp>
        <p:nvSpPr>
          <p:cNvPr id="29" name="Rectangle 28"/>
          <p:cNvSpPr/>
          <p:nvPr/>
        </p:nvSpPr>
        <p:spPr>
          <a:xfrm>
            <a:off x="4214810" y="3786190"/>
            <a:ext cx="1000132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4143372" y="4000504"/>
            <a:ext cx="121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 smtClean="0"/>
              <a:t>Salty</a:t>
            </a:r>
            <a:r>
              <a:rPr lang="fr-FR" sz="1600" b="1" dirty="0" smtClean="0"/>
              <a:t> solution</a:t>
            </a:r>
          </a:p>
          <a:p>
            <a:pPr algn="ctr"/>
            <a:r>
              <a:rPr lang="fr-FR" sz="1600" b="1" dirty="0" err="1" smtClean="0"/>
              <a:t>electrolyte</a:t>
            </a:r>
            <a:endParaRPr lang="fr-FR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1028" name="Picture 4" descr="Résultat de recherche d'images pour &quot;pile de volta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876"/>
            <a:ext cx="1677880" cy="2602903"/>
          </a:xfrm>
          <a:prstGeom prst="rect">
            <a:avLst/>
          </a:prstGeom>
          <a:noFill/>
        </p:spPr>
      </p:pic>
      <p:pic>
        <p:nvPicPr>
          <p:cNvPr id="12" name="Picture 2" descr="Résultat de recherche d'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714356"/>
            <a:ext cx="1333861" cy="1643074"/>
          </a:xfrm>
          <a:prstGeom prst="rect">
            <a:avLst/>
          </a:prstGeom>
          <a:noFill/>
        </p:spPr>
      </p:pic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285720" y="2357430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Alessandro Volta </a:t>
            </a:r>
            <a:endParaRPr lang="fr-FR" b="1" i="1" dirty="0"/>
          </a:p>
          <a:p>
            <a:pPr algn="ctr"/>
            <a:r>
              <a:rPr lang="fr-FR" b="1" i="1" dirty="0" smtClean="0"/>
              <a:t>1745-1827</a:t>
            </a:r>
            <a:endParaRPr lang="fr-FR" b="1" i="1" dirty="0"/>
          </a:p>
        </p:txBody>
      </p:sp>
      <p:grpSp>
        <p:nvGrpSpPr>
          <p:cNvPr id="17" name="Groupe 16"/>
          <p:cNvGrpSpPr/>
          <p:nvPr/>
        </p:nvGrpSpPr>
        <p:grpSpPr>
          <a:xfrm>
            <a:off x="2285984" y="3000372"/>
            <a:ext cx="4286248" cy="3143272"/>
            <a:chOff x="4857752" y="3500438"/>
            <a:chExt cx="3714776" cy="2571768"/>
          </a:xfrm>
        </p:grpSpPr>
        <p:pic>
          <p:nvPicPr>
            <p:cNvPr id="1026" name="Picture 2" descr="Résultat de recherche d'images pour &quot;pile de volta&quot;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57752" y="3714752"/>
              <a:ext cx="3560521" cy="2243129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7358082" y="3500438"/>
              <a:ext cx="1214446" cy="2571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8" name="ZoneTexte 17"/>
          <p:cNvSpPr txBox="1"/>
          <p:nvPr/>
        </p:nvSpPr>
        <p:spPr>
          <a:xfrm flipH="1">
            <a:off x="2143107" y="1142984"/>
            <a:ext cx="3786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1800: </a:t>
            </a:r>
            <a:r>
              <a:rPr lang="fr-FR" b="1" u="sng" dirty="0" smtClean="0"/>
              <a:t>Volta </a:t>
            </a:r>
            <a:r>
              <a:rPr lang="fr-FR" b="1" u="sng" dirty="0" err="1" smtClean="0"/>
              <a:t>Battery</a:t>
            </a:r>
            <a:r>
              <a:rPr lang="fr-FR" u="sng" dirty="0" smtClean="0"/>
              <a:t>: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deliver</a:t>
            </a:r>
            <a:r>
              <a:rPr lang="fr-FR" dirty="0" smtClean="0"/>
              <a:t> </a:t>
            </a:r>
            <a:r>
              <a:rPr lang="fr-FR" dirty="0" err="1" smtClean="0"/>
              <a:t>electricity</a:t>
            </a:r>
            <a:r>
              <a:rPr lang="fr-FR" dirty="0" smtClean="0"/>
              <a:t> </a:t>
            </a:r>
            <a:r>
              <a:rPr lang="fr-FR" u="sng" dirty="0" err="1" smtClean="0"/>
              <a:t>without</a:t>
            </a:r>
            <a:r>
              <a:rPr lang="fr-FR" u="sng" dirty="0" smtClean="0"/>
              <a:t> </a:t>
            </a:r>
            <a:r>
              <a:rPr lang="fr-FR" u="sng" dirty="0" err="1" smtClean="0"/>
              <a:t>interuption</a:t>
            </a:r>
            <a:r>
              <a:rPr lang="fr-FR" dirty="0" smtClean="0"/>
              <a:t>, not </a:t>
            </a:r>
            <a:r>
              <a:rPr lang="fr-FR" dirty="0" err="1" smtClean="0"/>
              <a:t>only</a:t>
            </a:r>
            <a:r>
              <a:rPr lang="fr-FR" dirty="0" smtClean="0"/>
              <a:t> by a </a:t>
            </a:r>
            <a:r>
              <a:rPr lang="fr-FR" dirty="0" err="1" smtClean="0"/>
              <a:t>discharge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Unit of </a:t>
            </a:r>
            <a:r>
              <a:rPr lang="fr-FR" dirty="0" err="1" smtClean="0"/>
              <a:t>electric</a:t>
            </a:r>
            <a:r>
              <a:rPr lang="fr-FR" dirty="0" smtClean="0"/>
              <a:t> tension: Volt</a:t>
            </a:r>
            <a:endParaRPr lang="fr-FR" dirty="0"/>
          </a:p>
        </p:txBody>
      </p:sp>
      <p:pic>
        <p:nvPicPr>
          <p:cNvPr id="38914" name="Picture 2" descr="Résultat de recherche d'images pour &quot;pile de volta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6004" y="571480"/>
            <a:ext cx="1984808" cy="2643206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2071670" y="642918"/>
            <a:ext cx="210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First </a:t>
            </a:r>
            <a:r>
              <a:rPr lang="fr-FR" sz="2400" b="1" dirty="0" err="1" smtClean="0"/>
              <a:t>Generator</a:t>
            </a:r>
            <a:endParaRPr lang="fr-FR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2285984" y="3571876"/>
            <a:ext cx="642942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071670" y="4286256"/>
            <a:ext cx="92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Copper disc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2428860" y="2857496"/>
            <a:ext cx="319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Exemple of </a:t>
            </a:r>
            <a:r>
              <a:rPr lang="fr-FR" b="1" dirty="0" err="1" smtClean="0"/>
              <a:t>voltaic</a:t>
            </a:r>
            <a:r>
              <a:rPr lang="fr-FR" b="1" dirty="0" smtClean="0"/>
              <a:t> </a:t>
            </a:r>
            <a:r>
              <a:rPr lang="fr-FR" b="1" dirty="0" err="1" smtClean="0"/>
              <a:t>battery</a:t>
            </a:r>
            <a:r>
              <a:rPr lang="fr-FR" b="1" dirty="0" smtClean="0"/>
              <a:t> (</a:t>
            </a:r>
            <a:r>
              <a:rPr lang="fr-FR" b="1" dirty="0" err="1" smtClean="0"/>
              <a:t>cell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2214546" y="3500438"/>
            <a:ext cx="71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Zinc disc</a:t>
            </a:r>
            <a:endParaRPr lang="fr-FR" sz="1600" b="1" dirty="0"/>
          </a:p>
        </p:txBody>
      </p:sp>
      <p:sp>
        <p:nvSpPr>
          <p:cNvPr id="29" name="Rectangle 28"/>
          <p:cNvSpPr/>
          <p:nvPr/>
        </p:nvSpPr>
        <p:spPr>
          <a:xfrm>
            <a:off x="4214810" y="3786190"/>
            <a:ext cx="1000132" cy="12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4143372" y="4000504"/>
            <a:ext cx="1214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 smtClean="0"/>
              <a:t>Salty</a:t>
            </a:r>
            <a:r>
              <a:rPr lang="fr-FR" sz="1600" b="1" dirty="0" smtClean="0"/>
              <a:t> solution</a:t>
            </a:r>
          </a:p>
          <a:p>
            <a:pPr algn="ctr"/>
            <a:r>
              <a:rPr lang="fr-FR" sz="1600" b="1" dirty="0" err="1" smtClean="0"/>
              <a:t>electrolyte</a:t>
            </a:r>
            <a:endParaRPr lang="fr-FR" sz="1600" b="1" dirty="0"/>
          </a:p>
        </p:txBody>
      </p:sp>
      <p:pic>
        <p:nvPicPr>
          <p:cNvPr id="53250" name="Picture 2" descr="Résultat de recherche d'images pour &quot;pile de volta&quot;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3929066"/>
            <a:ext cx="3257550" cy="2305050"/>
          </a:xfrm>
          <a:prstGeom prst="rect">
            <a:avLst/>
          </a:prstGeom>
          <a:noFill/>
        </p:spPr>
      </p:pic>
      <p:sp>
        <p:nvSpPr>
          <p:cNvPr id="31" name="ZoneTexte 30"/>
          <p:cNvSpPr txBox="1"/>
          <p:nvPr/>
        </p:nvSpPr>
        <p:spPr>
          <a:xfrm>
            <a:off x="5214942" y="3500438"/>
            <a:ext cx="383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Chemical</a:t>
            </a:r>
            <a:r>
              <a:rPr lang="fr-FR" b="1" i="1" dirty="0" smtClean="0"/>
              <a:t> </a:t>
            </a:r>
            <a:r>
              <a:rPr lang="fr-FR" b="1" i="1" dirty="0" err="1" smtClean="0"/>
              <a:t>explanation</a:t>
            </a:r>
            <a:r>
              <a:rPr lang="fr-FR" b="1" i="1" dirty="0" smtClean="0"/>
              <a:t>: redox </a:t>
            </a:r>
            <a:r>
              <a:rPr lang="fr-FR" b="1" i="1" dirty="0" err="1" smtClean="0"/>
              <a:t>reactions</a:t>
            </a:r>
            <a:endParaRPr lang="fr-FR" b="1" i="1" dirty="0"/>
          </a:p>
        </p:txBody>
      </p:sp>
      <p:sp>
        <p:nvSpPr>
          <p:cNvPr id="35" name="Rectangle 34"/>
          <p:cNvSpPr/>
          <p:nvPr/>
        </p:nvSpPr>
        <p:spPr>
          <a:xfrm>
            <a:off x="7500958" y="3929066"/>
            <a:ext cx="1000132" cy="2000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7429520" y="4929198"/>
            <a:ext cx="1143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/>
              <a:t>Creation</a:t>
            </a:r>
            <a:r>
              <a:rPr lang="fr-FR" sz="1200" b="1" dirty="0" smtClean="0"/>
              <a:t> of </a:t>
            </a:r>
            <a:r>
              <a:rPr lang="fr-FR" sz="1200" b="1" dirty="0" err="1" smtClean="0"/>
              <a:t>hydrogen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gas</a:t>
            </a:r>
            <a:endParaRPr lang="fr-FR" sz="12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7499598" y="5715016"/>
            <a:ext cx="128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/>
              <a:t>Reduction</a:t>
            </a:r>
            <a:r>
              <a:rPr lang="fr-FR" sz="1200" b="1" dirty="0" smtClean="0"/>
              <a:t> of </a:t>
            </a:r>
            <a:r>
              <a:rPr lang="fr-FR" sz="1200" b="1" dirty="0" err="1" smtClean="0"/>
              <a:t>two</a:t>
            </a:r>
            <a:endParaRPr lang="fr-FR" sz="1200" b="1" dirty="0" smtClean="0"/>
          </a:p>
          <a:p>
            <a:r>
              <a:rPr lang="fr-FR" sz="1200" b="1" dirty="0" smtClean="0"/>
              <a:t>Water </a:t>
            </a:r>
            <a:r>
              <a:rPr lang="fr-FR" sz="1200" b="1" dirty="0" err="1" smtClean="0"/>
              <a:t>molecules</a:t>
            </a:r>
            <a:endParaRPr lang="fr-FR" sz="12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7502163" y="4286256"/>
            <a:ext cx="128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/>
              <a:t>Liberation</a:t>
            </a:r>
            <a:r>
              <a:rPr lang="fr-FR" sz="1200" b="1" dirty="0" smtClean="0"/>
              <a:t> of </a:t>
            </a:r>
            <a:r>
              <a:rPr lang="fr-FR" sz="1200" b="1" dirty="0" err="1" smtClean="0"/>
              <a:t>two</a:t>
            </a:r>
            <a:endParaRPr lang="fr-FR" sz="1200" b="1" dirty="0" smtClean="0"/>
          </a:p>
          <a:p>
            <a:r>
              <a:rPr lang="fr-FR" sz="1200" b="1" dirty="0" smtClean="0"/>
              <a:t>Electrons</a:t>
            </a:r>
          </a:p>
          <a:p>
            <a:r>
              <a:rPr lang="fr-FR" sz="1200" b="1" dirty="0" err="1" smtClean="0"/>
              <a:t>Oxidation</a:t>
            </a:r>
            <a:r>
              <a:rPr lang="fr-FR" sz="1200" b="1" dirty="0" smtClean="0"/>
              <a:t> of zinc</a:t>
            </a:r>
            <a:endParaRPr lang="fr-FR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285720" y="642918"/>
            <a:ext cx="661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A </a:t>
            </a:r>
            <a:r>
              <a:rPr lang="fr-FR" sz="2400" b="1" dirty="0" err="1" smtClean="0"/>
              <a:t>famous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pedagogic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example</a:t>
            </a:r>
            <a:r>
              <a:rPr lang="fr-FR" sz="2400" b="1" dirty="0" smtClean="0"/>
              <a:t>: Daniell </a:t>
            </a:r>
            <a:r>
              <a:rPr lang="fr-FR" sz="2400" b="1" dirty="0" err="1" smtClean="0"/>
              <a:t>Cell</a:t>
            </a:r>
            <a:r>
              <a:rPr lang="fr-FR" sz="2400" b="1" dirty="0" smtClean="0"/>
              <a:t> (1836)</a:t>
            </a:r>
            <a:endParaRPr lang="fr-FR" sz="2400" b="1" dirty="0"/>
          </a:p>
        </p:txBody>
      </p:sp>
      <p:pic>
        <p:nvPicPr>
          <p:cNvPr id="147460" name="Picture 4" descr="John Frederic Danie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0958" y="714356"/>
            <a:ext cx="1309682" cy="1595431"/>
          </a:xfrm>
          <a:prstGeom prst="rect">
            <a:avLst/>
          </a:prstGeom>
          <a:noFill/>
        </p:spPr>
      </p:pic>
      <p:pic>
        <p:nvPicPr>
          <p:cNvPr id="14746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500438"/>
            <a:ext cx="616011" cy="202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746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5206" y="3286124"/>
            <a:ext cx="639062" cy="216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746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3714752"/>
            <a:ext cx="5748354" cy="2259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1571604" y="5643578"/>
            <a:ext cx="107157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715008" y="5643578"/>
            <a:ext cx="107157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571868" y="3571876"/>
            <a:ext cx="1071570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 rot="5400000" flipH="1" flipV="1">
            <a:off x="2500298" y="3500438"/>
            <a:ext cx="57150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2786050" y="3214686"/>
            <a:ext cx="264320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rot="5400000">
            <a:off x="5144298" y="3499644"/>
            <a:ext cx="57150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466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5500702"/>
            <a:ext cx="192122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7467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43569" y="5572140"/>
            <a:ext cx="171133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ZoneTexte 5"/>
          <p:cNvSpPr txBox="1">
            <a:spLocks noChangeArrowheads="1"/>
          </p:cNvSpPr>
          <p:nvPr/>
        </p:nvSpPr>
        <p:spPr bwMode="auto">
          <a:xfrm>
            <a:off x="7215206" y="2428868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John. F. Daniell </a:t>
            </a:r>
            <a:endParaRPr lang="fr-FR" b="1" i="1" dirty="0"/>
          </a:p>
          <a:p>
            <a:pPr algn="ctr"/>
            <a:r>
              <a:rPr lang="fr-FR" b="1" i="1" dirty="0" smtClean="0"/>
              <a:t>1790-1845</a:t>
            </a:r>
            <a:endParaRPr lang="fr-FR" b="1" i="1" dirty="0"/>
          </a:p>
        </p:txBody>
      </p:sp>
      <p:sp>
        <p:nvSpPr>
          <p:cNvPr id="33" name="Ellipse 32"/>
          <p:cNvSpPr/>
          <p:nvPr/>
        </p:nvSpPr>
        <p:spPr>
          <a:xfrm>
            <a:off x="3643306" y="2786058"/>
            <a:ext cx="857256" cy="785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2714612" y="2285992"/>
            <a:ext cx="292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Voltmeter</a:t>
            </a:r>
            <a:r>
              <a:rPr lang="fr-FR" sz="2000" dirty="0" smtClean="0"/>
              <a:t> </a:t>
            </a:r>
            <a:r>
              <a:rPr lang="fr-FR" sz="2000" dirty="0" err="1" smtClean="0"/>
              <a:t>gives</a:t>
            </a:r>
            <a:r>
              <a:rPr lang="fr-FR" sz="2000" dirty="0" smtClean="0"/>
              <a:t>  ≈ 1,1 Volt</a:t>
            </a:r>
            <a:endParaRPr lang="fr-FR" sz="2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3857620" y="2928934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V</a:t>
            </a:r>
            <a:endParaRPr lang="fr-FR" sz="28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642910" y="1357298"/>
            <a:ext cx="279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smtClean="0"/>
              <a:t>Field of </a:t>
            </a:r>
            <a:r>
              <a:rPr lang="fr-FR" sz="2000" i="1" dirty="0" err="1" smtClean="0"/>
              <a:t>Electrochemistry</a:t>
            </a:r>
            <a:endParaRPr lang="fr-FR" sz="2000" i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428992" y="5214950"/>
            <a:ext cx="1428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+</a:t>
            </a:r>
            <a:endParaRPr lang="fr-FR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8" name="ZoneTexte 17"/>
          <p:cNvSpPr txBox="1"/>
          <p:nvPr/>
        </p:nvSpPr>
        <p:spPr>
          <a:xfrm flipH="1">
            <a:off x="285720" y="1071546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Notion of </a:t>
            </a:r>
            <a:r>
              <a:rPr lang="fr-FR" b="1" dirty="0" err="1" smtClean="0"/>
              <a:t>electric</a:t>
            </a:r>
            <a:r>
              <a:rPr lang="fr-FR" b="1" dirty="0" smtClean="0"/>
              <a:t> </a:t>
            </a:r>
            <a:r>
              <a:rPr lang="fr-FR" b="1" dirty="0" err="1" smtClean="0"/>
              <a:t>current</a:t>
            </a:r>
            <a:r>
              <a:rPr lang="fr-FR" b="1" dirty="0" smtClean="0"/>
              <a:t> Voltage –Tension   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14282" y="642918"/>
            <a:ext cx="785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 smtClean="0"/>
              <a:t>Further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development</a:t>
            </a:r>
            <a:r>
              <a:rPr lang="fr-FR" sz="2000" b="1" i="1" dirty="0" smtClean="0"/>
              <a:t> : </a:t>
            </a:r>
            <a:r>
              <a:rPr lang="fr-FR" sz="2000" b="1" i="1" dirty="0" err="1" smtClean="0"/>
              <a:t>birth</a:t>
            </a:r>
            <a:r>
              <a:rPr lang="fr-FR" sz="2000" b="1" i="1" dirty="0" smtClean="0"/>
              <a:t> of </a:t>
            </a:r>
            <a:r>
              <a:rPr lang="fr-FR" sz="2000" b="1" i="1" dirty="0" err="1" smtClean="0"/>
              <a:t>electric</a:t>
            </a:r>
            <a:r>
              <a:rPr lang="fr-FR" sz="2000" b="1" i="1" dirty="0" smtClean="0"/>
              <a:t> circuits…and 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electric</a:t>
            </a:r>
            <a:r>
              <a:rPr lang="fr-FR" sz="2000" b="1" i="1" dirty="0" smtClean="0">
                <a:solidFill>
                  <a:srgbClr val="FF0000"/>
                </a:solidFill>
              </a:rPr>
              <a:t> civilisation</a:t>
            </a:r>
            <a:endParaRPr lang="fr-FR" sz="2000" b="1" i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pic>
        <p:nvPicPr>
          <p:cNvPr id="52228" name="Picture 4" descr="Résultat de recherche d'images pour &quot;circuit électriqu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500174"/>
            <a:ext cx="2857500" cy="1762126"/>
          </a:xfrm>
          <a:prstGeom prst="rect">
            <a:avLst/>
          </a:prstGeom>
          <a:noFill/>
        </p:spPr>
      </p:pic>
      <p:sp>
        <p:nvSpPr>
          <p:cNvPr id="13" name="ZoneTexte 5"/>
          <p:cNvSpPr txBox="1">
            <a:spLocks noChangeArrowheads="1"/>
          </p:cNvSpPr>
          <p:nvPr/>
        </p:nvSpPr>
        <p:spPr bwMode="auto">
          <a:xfrm>
            <a:off x="7072330" y="928670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Georg Ohm </a:t>
            </a:r>
            <a:endParaRPr lang="fr-FR" b="1" i="1" dirty="0"/>
          </a:p>
          <a:p>
            <a:pPr algn="ctr"/>
            <a:r>
              <a:rPr lang="fr-FR" b="1" i="1" dirty="0" smtClean="0"/>
              <a:t>1789-1854</a:t>
            </a:r>
            <a:endParaRPr lang="fr-FR" b="1" i="1" dirty="0"/>
          </a:p>
        </p:txBody>
      </p:sp>
      <p:pic>
        <p:nvPicPr>
          <p:cNvPr id="14" name="Picture 4" descr="Résultat de recherche d'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571612"/>
            <a:ext cx="1309682" cy="1678775"/>
          </a:xfrm>
          <a:prstGeom prst="rect">
            <a:avLst/>
          </a:prstGeom>
          <a:noFill/>
        </p:spPr>
      </p:pic>
      <p:sp>
        <p:nvSpPr>
          <p:cNvPr id="15" name="ZoneTexte 5"/>
          <p:cNvSpPr txBox="1">
            <a:spLocks noChangeArrowheads="1"/>
          </p:cNvSpPr>
          <p:nvPr/>
        </p:nvSpPr>
        <p:spPr bwMode="auto">
          <a:xfrm>
            <a:off x="214282" y="3643314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Nikola Tesla </a:t>
            </a:r>
            <a:endParaRPr lang="fr-FR" b="1" i="1" dirty="0"/>
          </a:p>
          <a:p>
            <a:pPr algn="ctr"/>
            <a:r>
              <a:rPr lang="fr-FR" b="1" i="1" dirty="0" smtClean="0"/>
              <a:t>1856-1943</a:t>
            </a:r>
            <a:endParaRPr lang="fr-FR" b="1" i="1" dirty="0"/>
          </a:p>
        </p:txBody>
      </p:sp>
      <p:pic>
        <p:nvPicPr>
          <p:cNvPr id="52230" name="Picture 6" descr="Résultat de recherche d'imag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357694"/>
            <a:ext cx="1192871" cy="1604955"/>
          </a:xfrm>
          <a:prstGeom prst="rect">
            <a:avLst/>
          </a:prstGeom>
          <a:noFill/>
        </p:spPr>
      </p:pic>
      <p:sp>
        <p:nvSpPr>
          <p:cNvPr id="17" name="ZoneTexte 5"/>
          <p:cNvSpPr txBox="1">
            <a:spLocks noChangeArrowheads="1"/>
          </p:cNvSpPr>
          <p:nvPr/>
        </p:nvSpPr>
        <p:spPr bwMode="auto">
          <a:xfrm>
            <a:off x="3071802" y="1500174"/>
            <a:ext cx="20002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Gustav Kirchhoff </a:t>
            </a:r>
            <a:endParaRPr lang="fr-FR" b="1" i="1" dirty="0"/>
          </a:p>
          <a:p>
            <a:pPr algn="ctr"/>
            <a:r>
              <a:rPr lang="fr-FR" b="1" i="1" dirty="0" smtClean="0"/>
              <a:t>1824-1887</a:t>
            </a:r>
            <a:endParaRPr lang="fr-FR" b="1" i="1" dirty="0"/>
          </a:p>
        </p:txBody>
      </p:sp>
      <p:pic>
        <p:nvPicPr>
          <p:cNvPr id="52232" name="Picture 8" descr="Description de cette image, également commentée ci-aprè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4744" y="2143116"/>
            <a:ext cx="928694" cy="1311780"/>
          </a:xfrm>
          <a:prstGeom prst="rect">
            <a:avLst/>
          </a:prstGeom>
          <a:noFill/>
        </p:spPr>
      </p:pic>
      <p:sp>
        <p:nvSpPr>
          <p:cNvPr id="20" name="ZoneTexte 5"/>
          <p:cNvSpPr txBox="1">
            <a:spLocks noChangeArrowheads="1"/>
          </p:cNvSpPr>
          <p:nvPr/>
        </p:nvSpPr>
        <p:spPr bwMode="auto">
          <a:xfrm>
            <a:off x="4857752" y="3643314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Thomas Edison </a:t>
            </a:r>
            <a:endParaRPr lang="fr-FR" b="1" i="1" dirty="0"/>
          </a:p>
          <a:p>
            <a:pPr algn="ctr"/>
            <a:r>
              <a:rPr lang="fr-FR" b="1" i="1" dirty="0" smtClean="0"/>
              <a:t>1847-1931</a:t>
            </a:r>
            <a:endParaRPr lang="fr-FR" b="1" i="1" dirty="0"/>
          </a:p>
        </p:txBody>
      </p:sp>
      <p:pic>
        <p:nvPicPr>
          <p:cNvPr id="52234" name="Picture 10" descr="Résultat de recherche d'image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2066" y="4357694"/>
            <a:ext cx="1500178" cy="1500178"/>
          </a:xfrm>
          <a:prstGeom prst="rect">
            <a:avLst/>
          </a:prstGeom>
          <a:noFill/>
        </p:spPr>
      </p:pic>
      <p:pic>
        <p:nvPicPr>
          <p:cNvPr id="52236" name="Picture 12" descr="Résultat de recherche d'images pour &quot;alternative current&quot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57356" y="4357694"/>
            <a:ext cx="2500330" cy="1788028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1857356" y="3714752"/>
            <a:ext cx="3000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</a:rPr>
              <a:t>Use of alternative </a:t>
            </a:r>
            <a:r>
              <a:rPr lang="fr-FR" b="1" dirty="0" err="1" smtClean="0">
                <a:solidFill>
                  <a:srgbClr val="00B050"/>
                </a:solidFill>
              </a:rPr>
              <a:t>current</a:t>
            </a:r>
            <a:endParaRPr lang="fr-FR" b="1" dirty="0" smtClean="0">
              <a:solidFill>
                <a:srgbClr val="00B050"/>
              </a:solidFill>
            </a:endParaRPr>
          </a:p>
          <a:p>
            <a:r>
              <a:rPr lang="fr-FR" b="1" dirty="0" err="1" smtClean="0">
                <a:solidFill>
                  <a:srgbClr val="00B050"/>
                </a:solidFill>
              </a:rPr>
              <a:t>After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discovery</a:t>
            </a:r>
            <a:r>
              <a:rPr lang="fr-FR" b="1" dirty="0" smtClean="0">
                <a:solidFill>
                  <a:srgbClr val="00B050"/>
                </a:solidFill>
              </a:rPr>
              <a:t> of induction…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238" name="Picture 14" descr="Résultat de recherche d'images pour &quot;edison inventions&quot;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6578" y="4357694"/>
            <a:ext cx="1085473" cy="1426402"/>
          </a:xfrm>
          <a:prstGeom prst="rect">
            <a:avLst/>
          </a:prstGeom>
          <a:noFill/>
        </p:spPr>
      </p:pic>
      <p:sp>
        <p:nvSpPr>
          <p:cNvPr id="28" name="ZoneTexte 27"/>
          <p:cNvSpPr txBox="1"/>
          <p:nvPr/>
        </p:nvSpPr>
        <p:spPr>
          <a:xfrm>
            <a:off x="7358082" y="3286124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Resistance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357422" y="2714620"/>
            <a:ext cx="137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2060"/>
                </a:solidFill>
              </a:rPr>
              <a:t>Current</a:t>
            </a:r>
            <a:r>
              <a:rPr lang="fr-FR" b="1" dirty="0" smtClean="0">
                <a:solidFill>
                  <a:srgbClr val="002060"/>
                </a:solidFill>
              </a:rPr>
              <a:t> and </a:t>
            </a:r>
          </a:p>
          <a:p>
            <a:r>
              <a:rPr lang="fr-FR" b="1" dirty="0" smtClean="0">
                <a:solidFill>
                  <a:srgbClr val="002060"/>
                </a:solidFill>
              </a:rPr>
              <a:t>voltage </a:t>
            </a:r>
            <a:r>
              <a:rPr lang="fr-FR" b="1" dirty="0" err="1" smtClean="0">
                <a:solidFill>
                  <a:srgbClr val="002060"/>
                </a:solidFill>
              </a:rPr>
              <a:t>laws</a:t>
            </a:r>
            <a:endParaRPr lang="fr-FR" b="1" dirty="0">
              <a:solidFill>
                <a:srgbClr val="00206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744753" y="3857628"/>
            <a:ext cx="239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7030A0"/>
                </a:solidFill>
              </a:rPr>
              <a:t>Incandescent light bulb</a:t>
            </a:r>
            <a:endParaRPr lang="fr-FR" b="1" dirty="0">
              <a:solidFill>
                <a:srgbClr val="7030A0"/>
              </a:solidFill>
            </a:endParaRPr>
          </a:p>
        </p:txBody>
      </p:sp>
      <p:sp>
        <p:nvSpPr>
          <p:cNvPr id="27" name="ZoneTexte 5"/>
          <p:cNvSpPr txBox="1">
            <a:spLocks noChangeArrowheads="1"/>
          </p:cNvSpPr>
          <p:nvPr/>
        </p:nvSpPr>
        <p:spPr bwMode="auto">
          <a:xfrm>
            <a:off x="214282" y="1500174"/>
            <a:ext cx="24288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André-M. Ampère </a:t>
            </a:r>
            <a:endParaRPr lang="fr-FR" b="1" i="1" dirty="0"/>
          </a:p>
          <a:p>
            <a:pPr algn="ctr"/>
            <a:r>
              <a:rPr lang="fr-FR" b="1" i="1" dirty="0" smtClean="0"/>
              <a:t>1775-1836</a:t>
            </a:r>
            <a:endParaRPr lang="fr-FR" b="1" i="1" dirty="0"/>
          </a:p>
        </p:txBody>
      </p:sp>
      <p:pic>
        <p:nvPicPr>
          <p:cNvPr id="31" name="Picture 10" descr="Résultat de recherche d'images pour &quot;ampère&quot;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2910" y="2143116"/>
            <a:ext cx="1285884" cy="1278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6" name="Arc 5"/>
          <p:cNvSpPr/>
          <p:nvPr/>
        </p:nvSpPr>
        <p:spPr>
          <a:xfrm rot="10800000">
            <a:off x="1412504" y="-642966"/>
            <a:ext cx="6572296" cy="4572008"/>
          </a:xfrm>
          <a:prstGeom prst="arc">
            <a:avLst>
              <a:gd name="adj1" fmla="val 18263167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c 6"/>
          <p:cNvSpPr/>
          <p:nvPr/>
        </p:nvSpPr>
        <p:spPr>
          <a:xfrm rot="5400000">
            <a:off x="-211896" y="1838690"/>
            <a:ext cx="3248800" cy="3714776"/>
          </a:xfrm>
          <a:prstGeom prst="arc">
            <a:avLst>
              <a:gd name="adj1" fmla="val 16200000"/>
              <a:gd name="adj2" fmla="val 20398924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00034" y="57148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214282" y="5572140"/>
            <a:ext cx="186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cxnSp>
        <p:nvCxnSpPr>
          <p:cNvPr id="18" name="Connecteur droit 17"/>
          <p:cNvCxnSpPr>
            <a:stCxn id="6" idx="0"/>
          </p:cNvCxnSpPr>
          <p:nvPr/>
        </p:nvCxnSpPr>
        <p:spPr>
          <a:xfrm>
            <a:off x="3286116" y="3707077"/>
            <a:ext cx="5484502" cy="7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269628" y="150017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14282" y="1142984"/>
            <a:ext cx="1378711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Static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electricity</a:t>
            </a:r>
            <a:endParaRPr lang="fr-FR" sz="1400" b="1" dirty="0"/>
          </a:p>
        </p:txBody>
      </p:sp>
      <p:sp>
        <p:nvSpPr>
          <p:cNvPr id="24" name="Ellipse 23"/>
          <p:cNvSpPr/>
          <p:nvPr/>
        </p:nvSpPr>
        <p:spPr>
          <a:xfrm>
            <a:off x="1412504" y="2071678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1626818" y="257174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2055446" y="300037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2626950" y="335756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2198322" y="500063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2841264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198454" y="3643314"/>
            <a:ext cx="214314" cy="214314"/>
          </a:xfrm>
          <a:prstGeom prst="ellipse">
            <a:avLst/>
          </a:prstGeom>
          <a:gradFill>
            <a:gsLst>
              <a:gs pos="41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3984272" y="3571876"/>
            <a:ext cx="214314" cy="214314"/>
          </a:xfrm>
          <a:prstGeom prst="ellipse">
            <a:avLst/>
          </a:prstGeom>
          <a:gradFill>
            <a:gsLst>
              <a:gs pos="35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841528" y="3571876"/>
            <a:ext cx="214314" cy="214314"/>
          </a:xfrm>
          <a:prstGeom prst="ellipse">
            <a:avLst/>
          </a:prstGeom>
          <a:gradFill>
            <a:gsLst>
              <a:gs pos="33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5841660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6770354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750095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14314" y="1857364"/>
            <a:ext cx="975973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1729: Gray</a:t>
            </a:r>
          </a:p>
          <a:p>
            <a:r>
              <a:rPr lang="fr-FR" sz="1400" b="1" dirty="0" err="1" smtClean="0"/>
              <a:t>Insulator</a:t>
            </a:r>
            <a:endParaRPr lang="fr-FR" sz="1400" b="1" dirty="0" smtClean="0"/>
          </a:p>
          <a:p>
            <a:r>
              <a:rPr lang="fr-FR" sz="1400" b="1" dirty="0" err="1" smtClean="0"/>
              <a:t>conductor</a:t>
            </a:r>
            <a:endParaRPr lang="fr-FR" sz="1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2214546" y="1785926"/>
            <a:ext cx="1376467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1750: Franklin</a:t>
            </a:r>
          </a:p>
          <a:p>
            <a:r>
              <a:rPr lang="fr-FR" sz="1400" b="1" dirty="0" smtClean="0"/>
              <a:t>Electric  charges</a:t>
            </a:r>
          </a:p>
          <a:p>
            <a:r>
              <a:rPr lang="fr-FR" sz="1400" b="1" dirty="0" smtClean="0"/>
              <a:t> + and -</a:t>
            </a:r>
            <a:endParaRPr lang="fr-FR" sz="1400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698124" y="3214686"/>
            <a:ext cx="115948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1785</a:t>
            </a:r>
          </a:p>
          <a:p>
            <a:pPr algn="ctr"/>
            <a:r>
              <a:rPr lang="fr-FR" sz="1400" b="1" dirty="0" smtClean="0"/>
              <a:t>Coulomb </a:t>
            </a:r>
            <a:r>
              <a:rPr lang="fr-FR" sz="1400" b="1" dirty="0" err="1" smtClean="0"/>
              <a:t>law</a:t>
            </a:r>
            <a:endParaRPr lang="fr-FR" sz="1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269628" y="3857628"/>
            <a:ext cx="1615314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1799: Volta </a:t>
            </a:r>
            <a:r>
              <a:rPr lang="fr-FR" sz="1400" b="1" dirty="0" err="1" smtClean="0"/>
              <a:t>Battery</a:t>
            </a:r>
            <a:endParaRPr lang="fr-FR" sz="1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857224" y="4500570"/>
            <a:ext cx="1359218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Natural </a:t>
            </a:r>
            <a:r>
              <a:rPr lang="fr-FR" sz="1400" b="1" dirty="0" err="1" smtClean="0"/>
              <a:t>Magnet</a:t>
            </a:r>
            <a:endParaRPr lang="fr-FR" sz="1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2500298" y="5500702"/>
            <a:ext cx="1450654" cy="5232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1600: Gilbert</a:t>
            </a:r>
          </a:p>
          <a:p>
            <a:pPr algn="ctr"/>
            <a:r>
              <a:rPr lang="fr-FR" sz="1400" b="1" dirty="0" err="1" smtClean="0"/>
              <a:t>Earth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magnetism</a:t>
            </a:r>
            <a:endParaRPr lang="fr-FR" sz="1400" b="1" dirty="0"/>
          </a:p>
        </p:txBody>
      </p:sp>
      <p:sp>
        <p:nvSpPr>
          <p:cNvPr id="56" name="Ellipse 55"/>
          <p:cNvSpPr/>
          <p:nvPr/>
        </p:nvSpPr>
        <p:spPr>
          <a:xfrm>
            <a:off x="857252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64"/>
          <p:cNvCxnSpPr>
            <a:endCxn id="27" idx="4"/>
          </p:cNvCxnSpPr>
          <p:nvPr/>
        </p:nvCxnSpPr>
        <p:spPr>
          <a:xfrm rot="5400000" flipH="1" flipV="1">
            <a:off x="2545764" y="3669286"/>
            <a:ext cx="285752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40" idx="3"/>
            <a:endCxn id="26" idx="3"/>
          </p:cNvCxnSpPr>
          <p:nvPr/>
        </p:nvCxnSpPr>
        <p:spPr>
          <a:xfrm flipV="1">
            <a:off x="1857609" y="3183300"/>
            <a:ext cx="229223" cy="292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25" idx="7"/>
            <a:endCxn id="39" idx="1"/>
          </p:cNvCxnSpPr>
          <p:nvPr/>
        </p:nvCxnSpPr>
        <p:spPr>
          <a:xfrm rot="5400000" flipH="1" flipV="1">
            <a:off x="1788210" y="2176794"/>
            <a:ext cx="447872" cy="4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38" idx="3"/>
            <a:endCxn id="24" idx="2"/>
          </p:cNvCxnSpPr>
          <p:nvPr/>
        </p:nvCxnSpPr>
        <p:spPr>
          <a:xfrm flipV="1">
            <a:off x="1190287" y="2178835"/>
            <a:ext cx="222217" cy="478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20" idx="2"/>
            <a:endCxn id="22" idx="2"/>
          </p:cNvCxnSpPr>
          <p:nvPr/>
        </p:nvCxnSpPr>
        <p:spPr>
          <a:xfrm rot="10800000">
            <a:off x="903638" y="1450761"/>
            <a:ext cx="365990" cy="156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42" idx="2"/>
            <a:endCxn id="29" idx="1"/>
          </p:cNvCxnSpPr>
          <p:nvPr/>
        </p:nvCxnSpPr>
        <p:spPr>
          <a:xfrm rot="16200000" flipH="1">
            <a:off x="1771433" y="4573746"/>
            <a:ext cx="223675" cy="692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30" idx="5"/>
            <a:endCxn id="43" idx="0"/>
          </p:cNvCxnSpPr>
          <p:nvPr/>
        </p:nvCxnSpPr>
        <p:spPr>
          <a:xfrm rot="16200000" flipH="1">
            <a:off x="2716306" y="4991383"/>
            <a:ext cx="817204" cy="201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6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7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48" name="Rectangle 47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4857752" y="571480"/>
            <a:ext cx="364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 smtClean="0"/>
              <a:t>Electromagnetism</a:t>
            </a:r>
            <a:endParaRPr lang="fr-FR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54274" name="Picture 2" descr="Résultat de recherche d'images pour &quot;magnétite aimant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857364"/>
            <a:ext cx="1809762" cy="135732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357158" y="1142984"/>
            <a:ext cx="476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Magnetite</a:t>
            </a:r>
            <a:r>
              <a:rPr lang="fr-FR" b="1" dirty="0" smtClean="0"/>
              <a:t> (</a:t>
            </a:r>
            <a:r>
              <a:rPr lang="fr-FR" b="1" dirty="0" err="1" smtClean="0"/>
              <a:t>Iron</a:t>
            </a:r>
            <a:r>
              <a:rPr lang="fr-FR" b="1" dirty="0" smtClean="0"/>
              <a:t> </a:t>
            </a:r>
            <a:r>
              <a:rPr lang="fr-FR" b="1" dirty="0" err="1" smtClean="0"/>
              <a:t>oxide</a:t>
            </a:r>
            <a:r>
              <a:rPr lang="fr-FR" b="1" dirty="0" smtClean="0"/>
              <a:t>) has attractive or</a:t>
            </a:r>
          </a:p>
          <a:p>
            <a:r>
              <a:rPr lang="fr-FR" b="1" dirty="0" err="1" smtClean="0"/>
              <a:t>Repulsive</a:t>
            </a:r>
            <a:r>
              <a:rPr lang="fr-FR" b="1" dirty="0" smtClean="0"/>
              <a:t> </a:t>
            </a:r>
            <a:r>
              <a:rPr lang="fr-FR" b="1" dirty="0" err="1" smtClean="0"/>
              <a:t>properties</a:t>
            </a:r>
            <a:r>
              <a:rPr lang="fr-FR" b="1" dirty="0" smtClean="0"/>
              <a:t> (</a:t>
            </a:r>
            <a:r>
              <a:rPr lang="fr-FR" b="1" dirty="0" err="1" smtClean="0"/>
              <a:t>known</a:t>
            </a:r>
            <a:r>
              <a:rPr lang="fr-FR" b="1" dirty="0" smtClean="0"/>
              <a:t> </a:t>
            </a:r>
            <a:r>
              <a:rPr lang="fr-FR" b="1" dirty="0" err="1" smtClean="0"/>
              <a:t>since</a:t>
            </a:r>
            <a:r>
              <a:rPr lang="fr-FR" b="1" dirty="0" smtClean="0"/>
              <a:t> </a:t>
            </a:r>
            <a:r>
              <a:rPr lang="fr-FR" b="1" dirty="0" err="1" smtClean="0"/>
              <a:t>antiquity</a:t>
            </a:r>
            <a:r>
              <a:rPr lang="fr-FR" b="1" dirty="0" smtClean="0"/>
              <a:t>)   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00034" y="642918"/>
            <a:ext cx="1424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</a:t>
            </a:r>
            <a:r>
              <a:rPr lang="fr-FR" sz="2800" b="1" dirty="0" smtClean="0"/>
              <a:t> </a:t>
            </a:r>
            <a:endParaRPr lang="fr-FR" sz="2800" b="1" dirty="0"/>
          </a:p>
        </p:txBody>
      </p:sp>
      <p:pic>
        <p:nvPicPr>
          <p:cNvPr id="52228" name="Picture 4" descr="Résultat de recherche d'images pour &quot;magnetite attraction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785926"/>
            <a:ext cx="1938334" cy="14916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54274" name="Picture 2" descr="Résultat de recherche d'images pour &quot;magnétite aimant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857364"/>
            <a:ext cx="1809762" cy="135732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357158" y="1142984"/>
            <a:ext cx="4440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Magnetite</a:t>
            </a:r>
            <a:r>
              <a:rPr lang="fr-FR" b="1" dirty="0" smtClean="0"/>
              <a:t> (</a:t>
            </a:r>
            <a:r>
              <a:rPr lang="fr-FR" b="1" dirty="0" err="1" smtClean="0"/>
              <a:t>Iron</a:t>
            </a:r>
            <a:r>
              <a:rPr lang="fr-FR" b="1" dirty="0" smtClean="0"/>
              <a:t> </a:t>
            </a:r>
            <a:r>
              <a:rPr lang="fr-FR" b="1" dirty="0" err="1" smtClean="0"/>
              <a:t>oxide</a:t>
            </a:r>
            <a:r>
              <a:rPr lang="fr-FR" b="1" dirty="0" smtClean="0"/>
              <a:t>) has attractive or</a:t>
            </a:r>
          </a:p>
          <a:p>
            <a:r>
              <a:rPr lang="fr-FR" b="1" dirty="0" err="1" smtClean="0"/>
              <a:t>Repulsive</a:t>
            </a:r>
            <a:r>
              <a:rPr lang="fr-FR" b="1" dirty="0" smtClean="0"/>
              <a:t> </a:t>
            </a:r>
            <a:r>
              <a:rPr lang="fr-FR" b="1" dirty="0" err="1" smtClean="0"/>
              <a:t>properties</a:t>
            </a:r>
            <a:r>
              <a:rPr lang="fr-FR" b="1" dirty="0" smtClean="0"/>
              <a:t> (</a:t>
            </a:r>
            <a:r>
              <a:rPr lang="fr-FR" b="1" dirty="0" err="1" smtClean="0"/>
              <a:t>known</a:t>
            </a:r>
            <a:r>
              <a:rPr lang="fr-FR" b="1" dirty="0" smtClean="0"/>
              <a:t> </a:t>
            </a:r>
            <a:r>
              <a:rPr lang="fr-FR" b="1" dirty="0" err="1" smtClean="0"/>
              <a:t>since</a:t>
            </a:r>
            <a:r>
              <a:rPr lang="fr-FR" b="1" dirty="0" smtClean="0"/>
              <a:t> </a:t>
            </a:r>
            <a:r>
              <a:rPr lang="fr-FR" b="1" dirty="0" err="1" smtClean="0"/>
              <a:t>antiqity</a:t>
            </a:r>
            <a:r>
              <a:rPr lang="fr-FR" b="1" dirty="0" smtClean="0"/>
              <a:t>)   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00034" y="642918"/>
            <a:ext cx="1424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</a:t>
            </a:r>
            <a:r>
              <a:rPr lang="fr-FR" sz="2800" b="1" dirty="0" smtClean="0"/>
              <a:t> </a:t>
            </a:r>
            <a:endParaRPr lang="fr-FR" sz="2800" b="1" dirty="0"/>
          </a:p>
        </p:txBody>
      </p:sp>
      <p:pic>
        <p:nvPicPr>
          <p:cNvPr id="50180" name="Picture 4" descr="Résultat de recherche d'images pour &quot;aimant magnetite attraction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571612"/>
            <a:ext cx="1099046" cy="1643074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5214942" y="1000108"/>
            <a:ext cx="381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Defining</a:t>
            </a:r>
            <a:r>
              <a:rPr lang="fr-FR" b="1" dirty="0" smtClean="0"/>
              <a:t> </a:t>
            </a:r>
            <a:r>
              <a:rPr lang="fr-FR" b="1" dirty="0" err="1" smtClean="0"/>
              <a:t>poles</a:t>
            </a:r>
            <a:r>
              <a:rPr lang="fr-FR" b="1" dirty="0" smtClean="0"/>
              <a:t>: </a:t>
            </a:r>
            <a:r>
              <a:rPr lang="fr-FR" b="1" dirty="0" err="1" smtClean="0"/>
              <a:t>North</a:t>
            </a:r>
            <a:r>
              <a:rPr lang="fr-FR" b="1" dirty="0" smtClean="0"/>
              <a:t> and South </a:t>
            </a:r>
            <a:r>
              <a:rPr lang="fr-FR" b="1" dirty="0" err="1" smtClean="0"/>
              <a:t>poles</a:t>
            </a:r>
            <a:endParaRPr lang="fr-FR" b="1" dirty="0"/>
          </a:p>
        </p:txBody>
      </p:sp>
      <p:pic>
        <p:nvPicPr>
          <p:cNvPr id="21" name="Picture 2" descr="Résultat de recherche d'images pour &quot;magnet poles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12" y="1500174"/>
            <a:ext cx="2371715" cy="1967513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6858016" y="2143116"/>
            <a:ext cx="1143008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6929454" y="1500174"/>
            <a:ext cx="1143008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715140" y="2071678"/>
            <a:ext cx="1442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same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poles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repel</a:t>
            </a:r>
            <a:endParaRPr lang="fr-FR" sz="1400" b="1" dirty="0"/>
          </a:p>
        </p:txBody>
      </p:sp>
      <p:sp>
        <p:nvSpPr>
          <p:cNvPr id="25" name="Rectangle 24"/>
          <p:cNvSpPr/>
          <p:nvPr/>
        </p:nvSpPr>
        <p:spPr>
          <a:xfrm>
            <a:off x="6286512" y="3286124"/>
            <a:ext cx="2286016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6572264" y="1357298"/>
            <a:ext cx="1811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opposite </a:t>
            </a:r>
            <a:r>
              <a:rPr lang="fr-FR" sz="1400" b="1" dirty="0" err="1" smtClean="0"/>
              <a:t>poles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attract</a:t>
            </a:r>
            <a:endParaRPr lang="fr-FR" sz="1400" b="1" dirty="0"/>
          </a:p>
        </p:txBody>
      </p:sp>
      <p:pic>
        <p:nvPicPr>
          <p:cNvPr id="52228" name="Picture 4" descr="Résultat de recherche d'images pour &quot;magnetite attraction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98" y="1785926"/>
            <a:ext cx="1938334" cy="14916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pic>
        <p:nvPicPr>
          <p:cNvPr id="54274" name="Picture 2" descr="Résultat de recherche d'images pour &quot;magnétite aimant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857364"/>
            <a:ext cx="1809762" cy="1357322"/>
          </a:xfrm>
          <a:prstGeom prst="rect">
            <a:avLst/>
          </a:prstGeom>
          <a:noFill/>
        </p:spPr>
      </p:pic>
      <p:pic>
        <p:nvPicPr>
          <p:cNvPr id="46" name="Picture 18" descr="Résultat de recherche d'images pour &quot;compass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4214818"/>
            <a:ext cx="1441427" cy="1438688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357158" y="1142984"/>
            <a:ext cx="476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Magnetite</a:t>
            </a:r>
            <a:r>
              <a:rPr lang="fr-FR" b="1" dirty="0" smtClean="0"/>
              <a:t> (</a:t>
            </a:r>
            <a:r>
              <a:rPr lang="fr-FR" b="1" dirty="0" err="1" smtClean="0"/>
              <a:t>Iron</a:t>
            </a:r>
            <a:r>
              <a:rPr lang="fr-FR" b="1" dirty="0" smtClean="0"/>
              <a:t> </a:t>
            </a:r>
            <a:r>
              <a:rPr lang="fr-FR" b="1" dirty="0" err="1" smtClean="0"/>
              <a:t>oxide</a:t>
            </a:r>
            <a:r>
              <a:rPr lang="fr-FR" b="1" dirty="0" smtClean="0"/>
              <a:t>) has attractive or</a:t>
            </a:r>
          </a:p>
          <a:p>
            <a:r>
              <a:rPr lang="fr-FR" b="1" dirty="0" err="1" smtClean="0"/>
              <a:t>Repulsive</a:t>
            </a:r>
            <a:r>
              <a:rPr lang="fr-FR" b="1" dirty="0" smtClean="0"/>
              <a:t> </a:t>
            </a:r>
            <a:r>
              <a:rPr lang="fr-FR" b="1" dirty="0" err="1" smtClean="0"/>
              <a:t>properties</a:t>
            </a:r>
            <a:r>
              <a:rPr lang="fr-FR" b="1" dirty="0" smtClean="0"/>
              <a:t> (</a:t>
            </a:r>
            <a:r>
              <a:rPr lang="fr-FR" b="1" dirty="0" err="1" smtClean="0"/>
              <a:t>known</a:t>
            </a:r>
            <a:r>
              <a:rPr lang="fr-FR" b="1" dirty="0" smtClean="0"/>
              <a:t> </a:t>
            </a:r>
            <a:r>
              <a:rPr lang="fr-FR" b="1" dirty="0" err="1" smtClean="0"/>
              <a:t>since</a:t>
            </a:r>
            <a:r>
              <a:rPr lang="fr-FR" b="1" dirty="0" smtClean="0"/>
              <a:t> </a:t>
            </a:r>
            <a:r>
              <a:rPr lang="fr-FR" b="1" dirty="0" err="1" smtClean="0"/>
              <a:t>antiquity</a:t>
            </a:r>
            <a:r>
              <a:rPr lang="fr-FR" b="1" dirty="0" smtClean="0"/>
              <a:t>)   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00034" y="642918"/>
            <a:ext cx="1424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</a:t>
            </a:r>
            <a:r>
              <a:rPr lang="fr-FR" sz="2800" b="1" dirty="0" smtClean="0"/>
              <a:t> </a:t>
            </a:r>
            <a:endParaRPr lang="fr-FR" sz="2800" b="1" dirty="0"/>
          </a:p>
        </p:txBody>
      </p:sp>
      <p:pic>
        <p:nvPicPr>
          <p:cNvPr id="50180" name="Picture 4" descr="Résultat de recherche d'images pour &quot;aimant magnetite attraction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571612"/>
            <a:ext cx="1099046" cy="1643074"/>
          </a:xfrm>
          <a:prstGeom prst="rect">
            <a:avLst/>
          </a:prstGeom>
          <a:noFill/>
        </p:spPr>
      </p:pic>
      <p:sp>
        <p:nvSpPr>
          <p:cNvPr id="18" name="ZoneTexte 17"/>
          <p:cNvSpPr txBox="1"/>
          <p:nvPr/>
        </p:nvSpPr>
        <p:spPr>
          <a:xfrm>
            <a:off x="5214942" y="1000108"/>
            <a:ext cx="381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Defining</a:t>
            </a:r>
            <a:r>
              <a:rPr lang="fr-FR" b="1" dirty="0" smtClean="0"/>
              <a:t> </a:t>
            </a:r>
            <a:r>
              <a:rPr lang="fr-FR" b="1" dirty="0" err="1" smtClean="0"/>
              <a:t>poles</a:t>
            </a:r>
            <a:r>
              <a:rPr lang="fr-FR" b="1" dirty="0" smtClean="0"/>
              <a:t>: </a:t>
            </a:r>
            <a:r>
              <a:rPr lang="fr-FR" b="1" dirty="0" err="1" smtClean="0"/>
              <a:t>North</a:t>
            </a:r>
            <a:r>
              <a:rPr lang="fr-FR" b="1" dirty="0" smtClean="0"/>
              <a:t> and South </a:t>
            </a:r>
            <a:r>
              <a:rPr lang="fr-FR" b="1" dirty="0" err="1" smtClean="0"/>
              <a:t>poles</a:t>
            </a:r>
            <a:endParaRPr lang="fr-FR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428596" y="3714752"/>
            <a:ext cx="523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Existence of a </a:t>
            </a:r>
            <a:r>
              <a:rPr lang="fr-FR" b="1" dirty="0" err="1" smtClean="0"/>
              <a:t>natural</a:t>
            </a:r>
            <a:r>
              <a:rPr lang="fr-FR" b="1" dirty="0" smtClean="0"/>
              <a:t> </a:t>
            </a:r>
            <a:r>
              <a:rPr lang="fr-FR" b="1" dirty="0" err="1" smtClean="0"/>
              <a:t>geographic</a:t>
            </a:r>
            <a:r>
              <a:rPr lang="fr-FR" b="1" dirty="0" smtClean="0"/>
              <a:t> orientation….</a:t>
            </a:r>
            <a:r>
              <a:rPr lang="fr-FR" b="1" dirty="0" err="1" smtClean="0"/>
              <a:t>North</a:t>
            </a:r>
            <a:endParaRPr lang="fr-FR" b="1" dirty="0"/>
          </a:p>
        </p:txBody>
      </p:sp>
      <p:pic>
        <p:nvPicPr>
          <p:cNvPr id="21" name="Picture 2" descr="Résultat de recherche d'images pour &quot;magnet poles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1500174"/>
            <a:ext cx="2371715" cy="1967513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6858016" y="2143116"/>
            <a:ext cx="1143008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6929454" y="1500174"/>
            <a:ext cx="1143008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715140" y="2071678"/>
            <a:ext cx="1442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same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poles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repel</a:t>
            </a:r>
            <a:endParaRPr lang="fr-FR" sz="1400" b="1" dirty="0"/>
          </a:p>
        </p:txBody>
      </p:sp>
      <p:sp>
        <p:nvSpPr>
          <p:cNvPr id="25" name="Rectangle 24"/>
          <p:cNvSpPr/>
          <p:nvPr/>
        </p:nvSpPr>
        <p:spPr>
          <a:xfrm>
            <a:off x="6286512" y="3286124"/>
            <a:ext cx="2286016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6572264" y="1357298"/>
            <a:ext cx="1811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opposite </a:t>
            </a:r>
            <a:r>
              <a:rPr lang="fr-FR" sz="1400" b="1" dirty="0" err="1" smtClean="0"/>
              <a:t>poles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attract</a:t>
            </a:r>
            <a:endParaRPr lang="fr-FR" sz="1400" b="1" dirty="0"/>
          </a:p>
        </p:txBody>
      </p:sp>
      <p:pic>
        <p:nvPicPr>
          <p:cNvPr id="52228" name="Picture 4" descr="Résultat de recherche d'images pour &quot;magnetite attraction&quot;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0298" y="1785926"/>
            <a:ext cx="1938334" cy="1491609"/>
          </a:xfrm>
          <a:prstGeom prst="rect">
            <a:avLst/>
          </a:prstGeom>
          <a:noFill/>
        </p:spPr>
      </p:pic>
      <p:pic>
        <p:nvPicPr>
          <p:cNvPr id="52230" name="Picture 6" descr="Résultat de recherche d'images pour &quot;orientation boussole vers le nord&quot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6" y="4357694"/>
            <a:ext cx="2082614" cy="1385886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4857752" y="4429132"/>
            <a:ext cx="542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Who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invented</a:t>
            </a:r>
            <a:r>
              <a:rPr lang="fr-FR" b="1" dirty="0" smtClean="0">
                <a:solidFill>
                  <a:srgbClr val="FF0000"/>
                </a:solidFill>
              </a:rPr>
              <a:t> the </a:t>
            </a:r>
            <a:r>
              <a:rPr lang="fr-FR" b="1" dirty="0" err="1" smtClean="0">
                <a:solidFill>
                  <a:srgbClr val="FF0000"/>
                </a:solidFill>
              </a:rPr>
              <a:t>magnetic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compass</a:t>
            </a:r>
            <a:r>
              <a:rPr lang="fr-FR" b="1" dirty="0" smtClean="0">
                <a:solidFill>
                  <a:srgbClr val="FF0000"/>
                </a:solidFill>
              </a:rPr>
              <a:t> 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929190" y="5072074"/>
            <a:ext cx="358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Each</a:t>
            </a:r>
            <a:r>
              <a:rPr lang="fr-FR" b="1" dirty="0" smtClean="0"/>
              <a:t> </a:t>
            </a:r>
            <a:r>
              <a:rPr lang="fr-FR" b="1" dirty="0" err="1" smtClean="0"/>
              <a:t>civilization</a:t>
            </a:r>
            <a:r>
              <a:rPr lang="fr-FR" b="1" dirty="0" smtClean="0"/>
              <a:t> </a:t>
            </a:r>
            <a:r>
              <a:rPr lang="fr-FR" b="1" dirty="0" err="1" smtClean="0"/>
              <a:t>pretends</a:t>
            </a:r>
            <a:r>
              <a:rPr lang="fr-FR" b="1" dirty="0" smtClean="0"/>
              <a:t> to </a:t>
            </a:r>
            <a:r>
              <a:rPr lang="fr-FR" b="1" dirty="0" err="1" smtClean="0"/>
              <a:t>did</a:t>
            </a:r>
            <a:r>
              <a:rPr lang="fr-FR" b="1" dirty="0" smtClean="0"/>
              <a:t> </a:t>
            </a:r>
            <a:r>
              <a:rPr lang="fr-FR" b="1" dirty="0" err="1" smtClean="0"/>
              <a:t>it</a:t>
            </a:r>
            <a:r>
              <a:rPr lang="fr-FR" b="1" dirty="0" smtClean="0"/>
              <a:t>…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428596" y="714356"/>
            <a:ext cx="288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Magnetic</a:t>
            </a:r>
            <a:r>
              <a:rPr lang="fr-FR" sz="2400" b="1" dirty="0" smtClean="0"/>
              <a:t> orientation</a:t>
            </a:r>
            <a:endParaRPr lang="fr-FR" sz="24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0034" y="1357298"/>
            <a:ext cx="563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small</a:t>
            </a:r>
            <a:r>
              <a:rPr lang="fr-FR" b="1" dirty="0" smtClean="0"/>
              <a:t> </a:t>
            </a:r>
            <a:r>
              <a:rPr lang="fr-FR" b="1" dirty="0" err="1" smtClean="0"/>
              <a:t>iron</a:t>
            </a:r>
            <a:r>
              <a:rPr lang="fr-FR" b="1" dirty="0" smtClean="0"/>
              <a:t> </a:t>
            </a:r>
            <a:r>
              <a:rPr lang="fr-FR" b="1" dirty="0" err="1" smtClean="0"/>
              <a:t>filings</a:t>
            </a:r>
            <a:r>
              <a:rPr lang="fr-FR" b="1" dirty="0" smtClean="0"/>
              <a:t> </a:t>
            </a:r>
            <a:r>
              <a:rPr lang="fr-FR" b="1" dirty="0" err="1" smtClean="0"/>
              <a:t>near</a:t>
            </a:r>
            <a:r>
              <a:rPr lang="fr-FR" b="1" dirty="0" smtClean="0"/>
              <a:t> </a:t>
            </a:r>
            <a:r>
              <a:rPr lang="fr-FR" b="1" dirty="0" err="1" smtClean="0"/>
              <a:t>magnets</a:t>
            </a:r>
            <a:r>
              <a:rPr lang="fr-FR" b="1" dirty="0" smtClean="0"/>
              <a:t> one </a:t>
            </a:r>
            <a:r>
              <a:rPr lang="fr-FR" b="1" dirty="0" err="1" smtClean="0"/>
              <a:t>can</a:t>
            </a:r>
            <a:r>
              <a:rPr lang="fr-FR" b="1" dirty="0" smtClean="0"/>
              <a:t> </a:t>
            </a:r>
            <a:r>
              <a:rPr lang="fr-FR" b="1" dirty="0" err="1" smtClean="0"/>
              <a:t>see</a:t>
            </a:r>
            <a:r>
              <a:rPr lang="fr-FR" b="1" dirty="0" smtClean="0"/>
              <a:t>…</a:t>
            </a:r>
            <a:r>
              <a:rPr lang="fr-FR" b="1" i="1" dirty="0" smtClean="0"/>
              <a:t> </a:t>
            </a:r>
            <a:r>
              <a:rPr lang="fr-FR" b="1" i="1" dirty="0" err="1" smtClean="0"/>
              <a:t>lines</a:t>
            </a:r>
            <a:r>
              <a:rPr lang="fr-FR" b="1" dirty="0" smtClean="0"/>
              <a:t>…</a:t>
            </a:r>
            <a:endParaRPr lang="fr-FR" b="1" dirty="0"/>
          </a:p>
        </p:txBody>
      </p:sp>
      <p:pic>
        <p:nvPicPr>
          <p:cNvPr id="86020" name="Picture 4" descr="Résultat de recherche d'images pour &quot;magnet poles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347516">
            <a:off x="5280184" y="1753172"/>
            <a:ext cx="1215160" cy="1500198"/>
          </a:xfrm>
          <a:prstGeom prst="rect">
            <a:avLst/>
          </a:prstGeom>
          <a:noFill/>
        </p:spPr>
      </p:pic>
      <p:pic>
        <p:nvPicPr>
          <p:cNvPr id="23" name="Picture 2" descr="Résultat de recherche d'images pour &quot;ligne de champ aimant droit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2000240"/>
            <a:ext cx="1785950" cy="1202701"/>
          </a:xfrm>
          <a:prstGeom prst="rect">
            <a:avLst/>
          </a:prstGeom>
          <a:noFill/>
        </p:spPr>
      </p:pic>
      <p:pic>
        <p:nvPicPr>
          <p:cNvPr id="86022" name="Picture 6" descr="Résultat de recherche d'images pour &quot;lignes de champ aimant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40" y="1928802"/>
            <a:ext cx="1975386" cy="1081075"/>
          </a:xfrm>
          <a:prstGeom prst="rect">
            <a:avLst/>
          </a:prstGeom>
          <a:noFill/>
        </p:spPr>
      </p:pic>
      <p:pic>
        <p:nvPicPr>
          <p:cNvPr id="15" name="Picture 2" descr="Résultat de recherche d'images pour &quot;lignes de champ aimant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3" y="1928802"/>
            <a:ext cx="1714512" cy="1246918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4286248" y="2214554"/>
            <a:ext cx="76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/>
              <a:t>Iron</a:t>
            </a:r>
            <a:endParaRPr lang="fr-FR" sz="1600" dirty="0" smtClean="0"/>
          </a:p>
          <a:p>
            <a:pPr algn="ctr"/>
            <a:r>
              <a:rPr lang="fr-FR" sz="1600" dirty="0" err="1" smtClean="0"/>
              <a:t>fillings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143108" y="714356"/>
            <a:ext cx="492922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600" b="1" dirty="0" smtClean="0">
              <a:solidFill>
                <a:srgbClr val="222222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3600" b="1" i="0" u="none" strike="noStrike" cap="none" normalizeH="0" dirty="0" smtClean="0">
                <a:ln>
                  <a:noFill/>
                </a:ln>
                <a:solidFill>
                  <a:srgbClr val="222222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About </a:t>
            </a:r>
            <a:r>
              <a:rPr kumimoji="0" lang="fr-FR" sz="3600" b="1" i="0" u="none" strike="noStrike" cap="none" normalizeH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Practical</a:t>
            </a:r>
            <a:r>
              <a:rPr kumimoji="0" lang="fr-FR" sz="3600" b="1" i="0" u="none" strike="noStrike" cap="none" normalizeH="0" dirty="0" smtClean="0">
                <a:ln>
                  <a:noFill/>
                </a:ln>
                <a:solidFill>
                  <a:srgbClr val="222222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 Works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    </a:t>
            </a:r>
            <a:endParaRPr lang="fr-FR" sz="3600" b="1" dirty="0" smtClean="0">
              <a:solidFill>
                <a:srgbClr val="FF0000"/>
              </a:solidFill>
              <a:latin typeface="+mj-lt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9144000" cy="3571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9125" y="1"/>
            <a:ext cx="4714875" cy="357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14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eau&quot;"/>
          <p:cNvSpPr>
            <a:spLocks noChangeAspect="1" noChangeArrowheads="1"/>
          </p:cNvSpPr>
          <p:nvPr/>
        </p:nvSpPr>
        <p:spPr bwMode="auto">
          <a:xfrm>
            <a:off x="-1500230" y="92867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11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3706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/>
              <a:t>      Institut </a:t>
            </a:r>
            <a:r>
              <a:rPr lang="fr-FR" b="1" dirty="0"/>
              <a:t>de Physique et Ingénierie </a:t>
            </a:r>
          </a:p>
        </p:txBody>
      </p:sp>
      <p:graphicFrame>
        <p:nvGraphicFramePr>
          <p:cNvPr id="18" name="Tableau 17"/>
          <p:cNvGraphicFramePr>
            <a:graphicFrameLocks noGrp="1"/>
          </p:cNvGraphicFramePr>
          <p:nvPr/>
        </p:nvGraphicFramePr>
        <p:xfrm>
          <a:off x="1524000" y="1983105"/>
          <a:ext cx="2619372" cy="3154680"/>
        </p:xfrm>
        <a:graphic>
          <a:graphicData uri="http://schemas.openxmlformats.org/drawingml/2006/table">
            <a:tbl>
              <a:tblPr/>
              <a:tblGrid>
                <a:gridCol w="503708"/>
                <a:gridCol w="2115664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latin typeface="+mj-lt"/>
                          <a:ea typeface="Calibri"/>
                          <a:cs typeface="Times New Roman"/>
                        </a:rPr>
                        <a:t>week</a:t>
                      </a: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 smtClean="0">
                          <a:latin typeface="+mj-lt"/>
                          <a:ea typeface="Calibri"/>
                          <a:cs typeface="Times New Roman"/>
                        </a:rPr>
                        <a:t>Practical</a:t>
                      </a:r>
                      <a:r>
                        <a:rPr lang="fr-FR" sz="1200" baseline="0" dirty="0" smtClean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fr-FR" sz="1200" baseline="0" dirty="0" err="1" smtClean="0">
                          <a:latin typeface="+mj-lt"/>
                          <a:ea typeface="Calibri"/>
                          <a:cs typeface="Times New Roman"/>
                        </a:rPr>
                        <a:t>Work</a:t>
                      </a:r>
                      <a:r>
                        <a:rPr lang="fr-FR" sz="1200" baseline="0" dirty="0" smtClean="0">
                          <a:latin typeface="+mj-lt"/>
                          <a:ea typeface="Calibri"/>
                          <a:cs typeface="Times New Roman"/>
                        </a:rPr>
                        <a:t> (SP2)</a:t>
                      </a: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+mj-lt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+mj-lt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+mj-lt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+mj-lt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err="1" smtClean="0">
                          <a:latin typeface="+mj-lt"/>
                          <a:ea typeface="Calibri"/>
                          <a:cs typeface="Times New Roman"/>
                        </a:rPr>
                        <a:t>Discovery</a:t>
                      </a:r>
                      <a:r>
                        <a:rPr lang="fr-FR" sz="1200" baseline="0" dirty="0" smtClean="0">
                          <a:latin typeface="+mj-lt"/>
                          <a:ea typeface="Calibri"/>
                          <a:cs typeface="Times New Roman"/>
                        </a:rPr>
                        <a:t> of Oscilloscope</a:t>
                      </a: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latin typeface="+mj-lt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</a:tbl>
          </a:graphicData>
        </a:graphic>
      </p:graphicFrame>
      <p:sp>
        <p:nvSpPr>
          <p:cNvPr id="19" name="ZoneTexte 18"/>
          <p:cNvSpPr txBox="1"/>
          <p:nvPr/>
        </p:nvSpPr>
        <p:spPr>
          <a:xfrm>
            <a:off x="5072066" y="2500306"/>
            <a:ext cx="342902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PW0: Oscilloscope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Same PW for all groups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800" dirty="0" smtClean="0">
              <a:latin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8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PW1: Coaxial cable</a:t>
            </a:r>
            <a:endParaRPr lang="fr-FR" sz="8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PW2: </a:t>
            </a:r>
            <a:r>
              <a:rPr lang="en-US" dirty="0" err="1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Transformator</a:t>
            </a:r>
            <a:endParaRPr lang="fr-FR" sz="8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PW3: Sound Wave</a:t>
            </a:r>
            <a:endParaRPr lang="fr-FR" sz="8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PW4: Interference sound waves</a:t>
            </a:r>
            <a:endParaRPr lang="fr-FR" sz="8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PW5: Interference Optics</a:t>
            </a:r>
            <a:endParaRPr lang="fr-FR" sz="8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PW6: Electron canon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428596" y="714356"/>
            <a:ext cx="288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Magnetic</a:t>
            </a:r>
            <a:r>
              <a:rPr lang="fr-FR" sz="2400" b="1" dirty="0" smtClean="0"/>
              <a:t> orientation</a:t>
            </a:r>
            <a:endParaRPr lang="fr-FR" sz="24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0034" y="1357298"/>
            <a:ext cx="563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small</a:t>
            </a:r>
            <a:r>
              <a:rPr lang="fr-FR" b="1" dirty="0" smtClean="0"/>
              <a:t> </a:t>
            </a:r>
            <a:r>
              <a:rPr lang="fr-FR" b="1" dirty="0" err="1" smtClean="0"/>
              <a:t>iron</a:t>
            </a:r>
            <a:r>
              <a:rPr lang="fr-FR" b="1" dirty="0" smtClean="0"/>
              <a:t> </a:t>
            </a:r>
            <a:r>
              <a:rPr lang="fr-FR" b="1" dirty="0" err="1" smtClean="0"/>
              <a:t>filings</a:t>
            </a:r>
            <a:r>
              <a:rPr lang="fr-FR" b="1" dirty="0" smtClean="0"/>
              <a:t> </a:t>
            </a:r>
            <a:r>
              <a:rPr lang="fr-FR" b="1" dirty="0" err="1" smtClean="0"/>
              <a:t>near</a:t>
            </a:r>
            <a:r>
              <a:rPr lang="fr-FR" b="1" dirty="0" smtClean="0"/>
              <a:t> </a:t>
            </a:r>
            <a:r>
              <a:rPr lang="fr-FR" b="1" dirty="0" err="1" smtClean="0"/>
              <a:t>magnets</a:t>
            </a:r>
            <a:r>
              <a:rPr lang="fr-FR" b="1" dirty="0" smtClean="0"/>
              <a:t> one </a:t>
            </a:r>
            <a:r>
              <a:rPr lang="fr-FR" b="1" dirty="0" err="1" smtClean="0"/>
              <a:t>can</a:t>
            </a:r>
            <a:r>
              <a:rPr lang="fr-FR" b="1" dirty="0" smtClean="0"/>
              <a:t> </a:t>
            </a:r>
            <a:r>
              <a:rPr lang="fr-FR" b="1" dirty="0" err="1" smtClean="0"/>
              <a:t>see</a:t>
            </a:r>
            <a:r>
              <a:rPr lang="fr-FR" b="1" dirty="0" smtClean="0"/>
              <a:t>…</a:t>
            </a:r>
            <a:r>
              <a:rPr lang="fr-FR" b="1" i="1" dirty="0" smtClean="0"/>
              <a:t> </a:t>
            </a:r>
            <a:r>
              <a:rPr lang="fr-FR" b="1" i="1" dirty="0" err="1" smtClean="0"/>
              <a:t>lines</a:t>
            </a:r>
            <a:r>
              <a:rPr lang="fr-FR" b="1" dirty="0" smtClean="0"/>
              <a:t>…</a:t>
            </a:r>
            <a:endParaRPr lang="fr-FR" b="1" dirty="0"/>
          </a:p>
        </p:txBody>
      </p:sp>
      <p:pic>
        <p:nvPicPr>
          <p:cNvPr id="86020" name="Picture 4" descr="Résultat de recherche d'images pour &quot;magnet poles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347516">
            <a:off x="5280184" y="1753172"/>
            <a:ext cx="1215160" cy="1500198"/>
          </a:xfrm>
          <a:prstGeom prst="rect">
            <a:avLst/>
          </a:prstGeom>
          <a:noFill/>
        </p:spPr>
      </p:pic>
      <p:pic>
        <p:nvPicPr>
          <p:cNvPr id="23" name="Picture 2" descr="Résultat de recherche d'images pour &quot;ligne de champ aimant droit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2000240"/>
            <a:ext cx="1785950" cy="1202701"/>
          </a:xfrm>
          <a:prstGeom prst="rect">
            <a:avLst/>
          </a:prstGeom>
          <a:noFill/>
        </p:spPr>
      </p:pic>
      <p:pic>
        <p:nvPicPr>
          <p:cNvPr id="86022" name="Picture 6" descr="Résultat de recherche d'images pour &quot;lignes de champ aimant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40" y="1928802"/>
            <a:ext cx="1975386" cy="1081075"/>
          </a:xfrm>
          <a:prstGeom prst="rect">
            <a:avLst/>
          </a:prstGeom>
          <a:noFill/>
        </p:spPr>
      </p:pic>
      <p:pic>
        <p:nvPicPr>
          <p:cNvPr id="15" name="Picture 2" descr="Résultat de recherche d'images pour &quot;lignes de champ aimant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3" y="1928802"/>
            <a:ext cx="1714512" cy="1246918"/>
          </a:xfrm>
          <a:prstGeom prst="rect">
            <a:avLst/>
          </a:prstGeom>
          <a:noFill/>
        </p:spPr>
      </p:pic>
      <p:sp>
        <p:nvSpPr>
          <p:cNvPr id="16" name="ZoneTexte 15"/>
          <p:cNvSpPr txBox="1">
            <a:spLocks noChangeArrowheads="1"/>
          </p:cNvSpPr>
          <p:nvPr/>
        </p:nvSpPr>
        <p:spPr bwMode="auto">
          <a:xfrm>
            <a:off x="0" y="3714752"/>
            <a:ext cx="23574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William Gilbert  </a:t>
            </a:r>
            <a:endParaRPr lang="fr-FR" b="1" i="1" dirty="0"/>
          </a:p>
          <a:p>
            <a:pPr algn="ctr"/>
            <a:r>
              <a:rPr lang="fr-FR" b="1" i="1" dirty="0" smtClean="0"/>
              <a:t>1544-1603</a:t>
            </a:r>
            <a:endParaRPr lang="fr-FR" b="1" i="1" dirty="0"/>
          </a:p>
        </p:txBody>
      </p:sp>
      <p:pic>
        <p:nvPicPr>
          <p:cNvPr id="17" name="Picture 2" descr="William Gilbert 45626i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4357694"/>
            <a:ext cx="1357322" cy="1802127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428596" y="3214686"/>
            <a:ext cx="244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Earth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Magnetism</a:t>
            </a:r>
            <a:r>
              <a:rPr lang="fr-FR" sz="2400" b="1" dirty="0" smtClean="0"/>
              <a:t> </a:t>
            </a:r>
            <a:endParaRPr lang="fr-FR" sz="24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357422" y="4071942"/>
            <a:ext cx="1638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react</a:t>
            </a:r>
            <a:r>
              <a:rPr lang="fr-FR" dirty="0" smtClean="0"/>
              <a:t> in</a:t>
            </a:r>
          </a:p>
          <a:p>
            <a:pPr algn="ctr"/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magnet</a:t>
            </a:r>
            <a:endParaRPr lang="fr-FR" dirty="0"/>
          </a:p>
        </p:txBody>
      </p:sp>
      <p:pic>
        <p:nvPicPr>
          <p:cNvPr id="52226" name="Picture 2" descr="Résultat de recherche d'images pour &quot;magnetic poles&quot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43372" y="3929066"/>
            <a:ext cx="2473817" cy="1799703"/>
          </a:xfrm>
          <a:prstGeom prst="rect">
            <a:avLst/>
          </a:prstGeom>
          <a:noFill/>
        </p:spPr>
      </p:pic>
      <p:sp>
        <p:nvSpPr>
          <p:cNvPr id="22" name="ZoneTexte 21"/>
          <p:cNvSpPr txBox="1"/>
          <p:nvPr/>
        </p:nvSpPr>
        <p:spPr>
          <a:xfrm>
            <a:off x="4000496" y="3286124"/>
            <a:ext cx="377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Geographic</a:t>
            </a:r>
            <a:r>
              <a:rPr lang="fr-FR" b="1" dirty="0" smtClean="0"/>
              <a:t> </a:t>
            </a:r>
            <a:r>
              <a:rPr lang="fr-FR" b="1" dirty="0" err="1" smtClean="0"/>
              <a:t>North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a </a:t>
            </a:r>
            <a:r>
              <a:rPr lang="fr-FR" b="1" dirty="0" err="1" smtClean="0"/>
              <a:t>magnetic</a:t>
            </a:r>
            <a:r>
              <a:rPr lang="fr-FR" b="1" dirty="0" smtClean="0"/>
              <a:t> </a:t>
            </a:r>
            <a:r>
              <a:rPr lang="fr-FR" b="1" dirty="0" err="1" smtClean="0"/>
              <a:t>south</a:t>
            </a:r>
            <a:endParaRPr lang="fr-FR" b="1" dirty="0"/>
          </a:p>
        </p:txBody>
      </p:sp>
      <p:pic>
        <p:nvPicPr>
          <p:cNvPr id="21" name="Picture 6" descr="Résultat de recherche d'images pour &quot;deviation d'une aiguille  aimantée par un aimant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15140" y="3929065"/>
            <a:ext cx="2428860" cy="1821645"/>
          </a:xfrm>
          <a:prstGeom prst="rect">
            <a:avLst/>
          </a:prstGeom>
          <a:noFill/>
        </p:spPr>
      </p:pic>
      <p:sp>
        <p:nvSpPr>
          <p:cNvPr id="24" name="ZoneTexte 23"/>
          <p:cNvSpPr txBox="1"/>
          <p:nvPr/>
        </p:nvSpPr>
        <p:spPr>
          <a:xfrm>
            <a:off x="4286248" y="2214554"/>
            <a:ext cx="76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/>
              <a:t>Iron</a:t>
            </a:r>
            <a:endParaRPr lang="fr-FR" sz="1600" dirty="0" smtClean="0"/>
          </a:p>
          <a:p>
            <a:pPr algn="ctr"/>
            <a:r>
              <a:rPr lang="fr-FR" sz="1600" dirty="0" err="1" smtClean="0"/>
              <a:t>fillings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6" name="Arc 5"/>
          <p:cNvSpPr/>
          <p:nvPr/>
        </p:nvSpPr>
        <p:spPr>
          <a:xfrm rot="10800000">
            <a:off x="1412504" y="-642966"/>
            <a:ext cx="6572296" cy="4572008"/>
          </a:xfrm>
          <a:prstGeom prst="arc">
            <a:avLst>
              <a:gd name="adj1" fmla="val 18263167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c 6"/>
          <p:cNvSpPr/>
          <p:nvPr/>
        </p:nvSpPr>
        <p:spPr>
          <a:xfrm rot="5400000">
            <a:off x="-211896" y="1838690"/>
            <a:ext cx="3248800" cy="3714776"/>
          </a:xfrm>
          <a:prstGeom prst="arc">
            <a:avLst>
              <a:gd name="adj1" fmla="val 16200000"/>
              <a:gd name="adj2" fmla="val 20398924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00034" y="57148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214282" y="5572140"/>
            <a:ext cx="186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cxnSp>
        <p:nvCxnSpPr>
          <p:cNvPr id="18" name="Connecteur droit 17"/>
          <p:cNvCxnSpPr>
            <a:stCxn id="6" idx="0"/>
          </p:cNvCxnSpPr>
          <p:nvPr/>
        </p:nvCxnSpPr>
        <p:spPr>
          <a:xfrm>
            <a:off x="3286116" y="3707077"/>
            <a:ext cx="5484502" cy="7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269628" y="150017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14282" y="1142984"/>
            <a:ext cx="1378711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Static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electricity</a:t>
            </a:r>
            <a:endParaRPr lang="fr-FR" sz="1400" b="1" dirty="0"/>
          </a:p>
        </p:txBody>
      </p:sp>
      <p:sp>
        <p:nvSpPr>
          <p:cNvPr id="24" name="Ellipse 23"/>
          <p:cNvSpPr/>
          <p:nvPr/>
        </p:nvSpPr>
        <p:spPr>
          <a:xfrm>
            <a:off x="1412504" y="2071678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1626818" y="257174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2055446" y="300037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2626950" y="335756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2198322" y="500063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2841264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198454" y="3643314"/>
            <a:ext cx="214314" cy="214314"/>
          </a:xfrm>
          <a:prstGeom prst="ellipse">
            <a:avLst/>
          </a:prstGeom>
          <a:gradFill>
            <a:gsLst>
              <a:gs pos="41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3984272" y="3571876"/>
            <a:ext cx="214314" cy="214314"/>
          </a:xfrm>
          <a:prstGeom prst="ellipse">
            <a:avLst/>
          </a:prstGeom>
          <a:gradFill>
            <a:gsLst>
              <a:gs pos="35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841528" y="3571876"/>
            <a:ext cx="214314" cy="214314"/>
          </a:xfrm>
          <a:prstGeom prst="ellipse">
            <a:avLst/>
          </a:prstGeom>
          <a:gradFill>
            <a:gsLst>
              <a:gs pos="33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5841660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6770354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750095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14314" y="1857364"/>
            <a:ext cx="975973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1729: Gray</a:t>
            </a:r>
          </a:p>
          <a:p>
            <a:r>
              <a:rPr lang="fr-FR" sz="1400" b="1" dirty="0" err="1" smtClean="0"/>
              <a:t>Insulator</a:t>
            </a:r>
            <a:endParaRPr lang="fr-FR" sz="1400" b="1" dirty="0" smtClean="0"/>
          </a:p>
          <a:p>
            <a:r>
              <a:rPr lang="fr-FR" sz="1400" b="1" dirty="0" err="1" smtClean="0"/>
              <a:t>conductor</a:t>
            </a:r>
            <a:endParaRPr lang="fr-FR" sz="1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2214546" y="1785926"/>
            <a:ext cx="1376467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1750: Franklin</a:t>
            </a:r>
          </a:p>
          <a:p>
            <a:r>
              <a:rPr lang="fr-FR" sz="1400" b="1" dirty="0" smtClean="0"/>
              <a:t>Electric  charges</a:t>
            </a:r>
          </a:p>
          <a:p>
            <a:r>
              <a:rPr lang="fr-FR" sz="1400" b="1" dirty="0" smtClean="0"/>
              <a:t> + and -</a:t>
            </a:r>
            <a:endParaRPr lang="fr-FR" sz="1400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698124" y="3214686"/>
            <a:ext cx="115948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1785</a:t>
            </a:r>
          </a:p>
          <a:p>
            <a:pPr algn="ctr"/>
            <a:r>
              <a:rPr lang="fr-FR" sz="1400" b="1" dirty="0" smtClean="0"/>
              <a:t>Coulomb </a:t>
            </a:r>
            <a:r>
              <a:rPr lang="fr-FR" sz="1400" b="1" dirty="0" err="1" smtClean="0"/>
              <a:t>law</a:t>
            </a:r>
            <a:endParaRPr lang="fr-FR" sz="1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269628" y="3857628"/>
            <a:ext cx="1615314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1799: Volta </a:t>
            </a:r>
            <a:r>
              <a:rPr lang="fr-FR" sz="1400" b="1" dirty="0" err="1" smtClean="0"/>
              <a:t>Battery</a:t>
            </a:r>
            <a:endParaRPr lang="fr-FR" sz="1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857224" y="4500570"/>
            <a:ext cx="1359218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Natural </a:t>
            </a:r>
            <a:r>
              <a:rPr lang="fr-FR" sz="1400" b="1" dirty="0" err="1" smtClean="0"/>
              <a:t>Magnet</a:t>
            </a:r>
            <a:endParaRPr lang="fr-FR" sz="1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2500298" y="5500702"/>
            <a:ext cx="1450654" cy="5232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1600: Gilbert</a:t>
            </a:r>
          </a:p>
          <a:p>
            <a:pPr algn="ctr"/>
            <a:r>
              <a:rPr lang="fr-FR" sz="1400" b="1" dirty="0" err="1" smtClean="0"/>
              <a:t>Earth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magnetism</a:t>
            </a:r>
            <a:endParaRPr lang="fr-FR" sz="1400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3055578" y="2857496"/>
            <a:ext cx="1229888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1819:Oersted </a:t>
            </a:r>
          </a:p>
          <a:p>
            <a:pPr algn="ctr"/>
            <a:r>
              <a:rPr lang="fr-FR" sz="1400" b="1" dirty="0" err="1" smtClean="0"/>
              <a:t>Experience</a:t>
            </a:r>
            <a:endParaRPr lang="fr-FR" sz="1400" b="1" dirty="0" smtClean="0"/>
          </a:p>
        </p:txBody>
      </p:sp>
      <p:sp>
        <p:nvSpPr>
          <p:cNvPr id="56" name="Ellipse 55"/>
          <p:cNvSpPr/>
          <p:nvPr/>
        </p:nvSpPr>
        <p:spPr>
          <a:xfrm>
            <a:off x="857252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/>
          <p:cNvCxnSpPr>
            <a:stCxn id="31" idx="7"/>
            <a:endCxn id="44" idx="2"/>
          </p:cNvCxnSpPr>
          <p:nvPr/>
        </p:nvCxnSpPr>
        <p:spPr>
          <a:xfrm rot="5400000" flipH="1" flipV="1">
            <a:off x="3378960" y="3383138"/>
            <a:ext cx="293984" cy="289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endCxn id="27" idx="4"/>
          </p:cNvCxnSpPr>
          <p:nvPr/>
        </p:nvCxnSpPr>
        <p:spPr>
          <a:xfrm rot="5400000" flipH="1" flipV="1">
            <a:off x="2545764" y="3669286"/>
            <a:ext cx="285752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40" idx="3"/>
            <a:endCxn id="26" idx="3"/>
          </p:cNvCxnSpPr>
          <p:nvPr/>
        </p:nvCxnSpPr>
        <p:spPr>
          <a:xfrm flipV="1">
            <a:off x="1857609" y="3183300"/>
            <a:ext cx="229223" cy="292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25" idx="7"/>
            <a:endCxn id="39" idx="1"/>
          </p:cNvCxnSpPr>
          <p:nvPr/>
        </p:nvCxnSpPr>
        <p:spPr>
          <a:xfrm rot="5400000" flipH="1" flipV="1">
            <a:off x="1788210" y="2176794"/>
            <a:ext cx="447872" cy="4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38" idx="3"/>
            <a:endCxn id="24" idx="2"/>
          </p:cNvCxnSpPr>
          <p:nvPr/>
        </p:nvCxnSpPr>
        <p:spPr>
          <a:xfrm flipV="1">
            <a:off x="1190287" y="2178835"/>
            <a:ext cx="222217" cy="478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20" idx="2"/>
            <a:endCxn id="22" idx="2"/>
          </p:cNvCxnSpPr>
          <p:nvPr/>
        </p:nvCxnSpPr>
        <p:spPr>
          <a:xfrm rot="10800000">
            <a:off x="903638" y="1450761"/>
            <a:ext cx="365990" cy="156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42" idx="2"/>
            <a:endCxn id="29" idx="1"/>
          </p:cNvCxnSpPr>
          <p:nvPr/>
        </p:nvCxnSpPr>
        <p:spPr>
          <a:xfrm rot="16200000" flipH="1">
            <a:off x="1771433" y="4573746"/>
            <a:ext cx="223675" cy="692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30" idx="5"/>
            <a:endCxn id="43" idx="0"/>
          </p:cNvCxnSpPr>
          <p:nvPr/>
        </p:nvCxnSpPr>
        <p:spPr>
          <a:xfrm rot="16200000" flipH="1">
            <a:off x="2716306" y="4991383"/>
            <a:ext cx="817204" cy="201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857752" y="571480"/>
            <a:ext cx="364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 smtClean="0"/>
              <a:t>Electromagnetism</a:t>
            </a:r>
            <a:endParaRPr lang="fr-FR" sz="3600" b="1" dirty="0"/>
          </a:p>
        </p:txBody>
      </p:sp>
      <p:sp>
        <p:nvSpPr>
          <p:cNvPr id="51" name="Rectangle 5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3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4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55" name="Rectangle 54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ZoneTexte 5"/>
          <p:cNvSpPr txBox="1">
            <a:spLocks noChangeArrowheads="1"/>
          </p:cNvSpPr>
          <p:nvPr/>
        </p:nvSpPr>
        <p:spPr bwMode="auto">
          <a:xfrm>
            <a:off x="285720" y="3071810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Hans. C Oersted </a:t>
            </a:r>
            <a:endParaRPr lang="fr-FR" b="1" i="1" dirty="0"/>
          </a:p>
          <a:p>
            <a:pPr algn="ctr"/>
            <a:r>
              <a:rPr lang="fr-FR" b="1" i="1" dirty="0" smtClean="0"/>
              <a:t>1777-1851</a:t>
            </a:r>
            <a:endParaRPr lang="fr-FR" b="1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285720" y="642918"/>
            <a:ext cx="630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1819: </a:t>
            </a:r>
            <a:r>
              <a:rPr lang="fr-FR" sz="2400" b="1" i="1" dirty="0" smtClean="0"/>
              <a:t>A Link </a:t>
            </a:r>
            <a:r>
              <a:rPr lang="fr-FR" sz="2400" b="1" i="1" dirty="0" err="1" smtClean="0"/>
              <a:t>between</a:t>
            </a:r>
            <a:r>
              <a:rPr lang="fr-FR" sz="2400" b="1" i="1" dirty="0" smtClean="0"/>
              <a:t> </a:t>
            </a:r>
            <a:r>
              <a:rPr lang="fr-FR" sz="2400" b="1" i="1" dirty="0" err="1" smtClean="0"/>
              <a:t>electricity</a:t>
            </a:r>
            <a:r>
              <a:rPr lang="fr-FR" sz="2400" b="1" i="1" dirty="0" smtClean="0"/>
              <a:t> and </a:t>
            </a:r>
            <a:r>
              <a:rPr lang="fr-FR" sz="2400" b="1" i="1" dirty="0" err="1" smtClean="0"/>
              <a:t>magnetism</a:t>
            </a:r>
            <a:endParaRPr lang="fr-FR" sz="2400" b="1" i="1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pic>
        <p:nvPicPr>
          <p:cNvPr id="33796" name="Picture 4" descr="Résultat de recherche d'images pour &quot;deviation d'une aiguille par un aimant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500174"/>
            <a:ext cx="2071702" cy="1342464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3643306" y="1214422"/>
            <a:ext cx="519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 smtClean="0">
                <a:solidFill>
                  <a:srgbClr val="FF0000"/>
                </a:solidFill>
              </a:rPr>
              <a:t>Electricity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induces</a:t>
            </a:r>
            <a:r>
              <a:rPr lang="fr-FR" sz="2000" b="1" i="1" dirty="0" smtClean="0">
                <a:solidFill>
                  <a:srgbClr val="FF0000"/>
                </a:solidFill>
              </a:rPr>
              <a:t> motion of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magnetic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compass</a:t>
            </a:r>
            <a:endParaRPr lang="fr-FR" sz="2000" b="1" i="1" dirty="0">
              <a:solidFill>
                <a:srgbClr val="FF0000"/>
              </a:solidFill>
            </a:endParaRPr>
          </a:p>
        </p:txBody>
      </p:sp>
      <p:pic>
        <p:nvPicPr>
          <p:cNvPr id="16" name="Picture 14" descr="Description de cette image, également commentée ci-aprè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357298"/>
            <a:ext cx="1143008" cy="1714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ZoneTexte 5"/>
          <p:cNvSpPr txBox="1">
            <a:spLocks noChangeArrowheads="1"/>
          </p:cNvSpPr>
          <p:nvPr/>
        </p:nvSpPr>
        <p:spPr bwMode="auto">
          <a:xfrm>
            <a:off x="285720" y="3071810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Hans. C Oersted </a:t>
            </a:r>
            <a:endParaRPr lang="fr-FR" b="1" i="1" dirty="0"/>
          </a:p>
          <a:p>
            <a:pPr algn="ctr"/>
            <a:r>
              <a:rPr lang="fr-FR" b="1" i="1" dirty="0" smtClean="0"/>
              <a:t>1777-1851</a:t>
            </a:r>
            <a:endParaRPr lang="fr-FR" b="1" i="1" dirty="0"/>
          </a:p>
        </p:txBody>
      </p:sp>
      <p:pic>
        <p:nvPicPr>
          <p:cNvPr id="12" name="Picture 14" descr="Description de cette image, également commentée ci-aprè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1143008" cy="1714512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285720" y="642918"/>
            <a:ext cx="630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1819: </a:t>
            </a:r>
            <a:r>
              <a:rPr lang="fr-FR" sz="2400" b="1" i="1" dirty="0" smtClean="0"/>
              <a:t>A Link </a:t>
            </a:r>
            <a:r>
              <a:rPr lang="fr-FR" sz="2400" b="1" i="1" dirty="0" err="1" smtClean="0"/>
              <a:t>between</a:t>
            </a:r>
            <a:r>
              <a:rPr lang="fr-FR" sz="2400" b="1" i="1" dirty="0" smtClean="0"/>
              <a:t> </a:t>
            </a:r>
            <a:r>
              <a:rPr lang="fr-FR" sz="2400" b="1" i="1" dirty="0" err="1" smtClean="0"/>
              <a:t>electricity</a:t>
            </a:r>
            <a:r>
              <a:rPr lang="fr-FR" sz="2400" b="1" i="1" dirty="0" smtClean="0"/>
              <a:t> and </a:t>
            </a:r>
            <a:r>
              <a:rPr lang="fr-FR" sz="2400" b="1" i="1" dirty="0" err="1" smtClean="0"/>
              <a:t>magnetism</a:t>
            </a:r>
            <a:endParaRPr lang="fr-FR" sz="2400" b="1" i="1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2143108" y="3500438"/>
            <a:ext cx="565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1. No conduction: initial orientation of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357258" y="3929066"/>
            <a:ext cx="778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2. Circulation of </a:t>
            </a:r>
            <a:r>
              <a:rPr lang="fr-FR" dirty="0" err="1" smtClean="0"/>
              <a:t>electricity</a:t>
            </a:r>
            <a:r>
              <a:rPr lang="fr-FR" dirty="0" smtClean="0"/>
              <a:t> modifies the  orientation of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r>
              <a:rPr lang="fr-FR" dirty="0" smtClean="0"/>
              <a:t>.</a:t>
            </a:r>
            <a:endParaRPr lang="fr-FR" dirty="0"/>
          </a:p>
        </p:txBody>
      </p:sp>
      <p:grpSp>
        <p:nvGrpSpPr>
          <p:cNvPr id="2" name="Groupe 34"/>
          <p:cNvGrpSpPr/>
          <p:nvPr/>
        </p:nvGrpSpPr>
        <p:grpSpPr>
          <a:xfrm>
            <a:off x="4714876" y="1785926"/>
            <a:ext cx="3500462" cy="1785950"/>
            <a:chOff x="4714876" y="1500174"/>
            <a:chExt cx="3143272" cy="1519249"/>
          </a:xfrm>
        </p:grpSpPr>
        <p:pic>
          <p:nvPicPr>
            <p:cNvPr id="29698" name="Picture 2" descr="Résultat de recherche d'images pour &quot;expérience d'oersted&quot;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14876" y="1500174"/>
              <a:ext cx="3143272" cy="1519249"/>
            </a:xfrm>
            <a:prstGeom prst="rect">
              <a:avLst/>
            </a:prstGeom>
            <a:noFill/>
          </p:spPr>
        </p:pic>
        <p:sp>
          <p:nvSpPr>
            <p:cNvPr id="23" name="ZoneTexte 22"/>
            <p:cNvSpPr txBox="1"/>
            <p:nvPr/>
          </p:nvSpPr>
          <p:spPr>
            <a:xfrm>
              <a:off x="4714876" y="15001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429388" y="15001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2</a:t>
              </a:r>
              <a:endParaRPr lang="fr-FR" dirty="0"/>
            </a:p>
          </p:txBody>
        </p:sp>
      </p:grpSp>
      <p:pic>
        <p:nvPicPr>
          <p:cNvPr id="33796" name="Picture 4" descr="Résultat de recherche d'images pour &quot;deviation d'une aiguille par un aimant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1500174"/>
            <a:ext cx="2071702" cy="1342464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3643306" y="1214422"/>
            <a:ext cx="519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 smtClean="0">
                <a:solidFill>
                  <a:srgbClr val="FF0000"/>
                </a:solidFill>
              </a:rPr>
              <a:t>Electricity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induces</a:t>
            </a:r>
            <a:r>
              <a:rPr lang="fr-FR" sz="2000" b="1" i="1" dirty="0" smtClean="0">
                <a:solidFill>
                  <a:srgbClr val="FF0000"/>
                </a:solidFill>
              </a:rPr>
              <a:t> motion of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magnetic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compass</a:t>
            </a:r>
            <a:endParaRPr lang="fr-FR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ZoneTexte 5"/>
          <p:cNvSpPr txBox="1">
            <a:spLocks noChangeArrowheads="1"/>
          </p:cNvSpPr>
          <p:nvPr/>
        </p:nvSpPr>
        <p:spPr bwMode="auto">
          <a:xfrm>
            <a:off x="285720" y="3071810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Hans. C Oersted </a:t>
            </a:r>
            <a:endParaRPr lang="fr-FR" b="1" i="1" dirty="0"/>
          </a:p>
          <a:p>
            <a:pPr algn="ctr"/>
            <a:r>
              <a:rPr lang="fr-FR" b="1" i="1" dirty="0" smtClean="0"/>
              <a:t>1777-1851</a:t>
            </a:r>
            <a:endParaRPr lang="fr-FR" b="1" i="1" dirty="0"/>
          </a:p>
        </p:txBody>
      </p:sp>
      <p:pic>
        <p:nvPicPr>
          <p:cNvPr id="12" name="Picture 14" descr="Description de cette image, également commentée ci-aprè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1143008" cy="1714512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285720" y="642918"/>
            <a:ext cx="630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1819: </a:t>
            </a:r>
            <a:r>
              <a:rPr lang="fr-FR" sz="2400" b="1" i="1" dirty="0" smtClean="0"/>
              <a:t>A Link </a:t>
            </a:r>
            <a:r>
              <a:rPr lang="fr-FR" sz="2400" b="1" i="1" dirty="0" err="1" smtClean="0"/>
              <a:t>between</a:t>
            </a:r>
            <a:r>
              <a:rPr lang="fr-FR" sz="2400" b="1" i="1" dirty="0" smtClean="0"/>
              <a:t> </a:t>
            </a:r>
            <a:r>
              <a:rPr lang="fr-FR" sz="2400" b="1" i="1" dirty="0" err="1" smtClean="0"/>
              <a:t>electricity</a:t>
            </a:r>
            <a:r>
              <a:rPr lang="fr-FR" sz="2400" b="1" i="1" dirty="0" smtClean="0"/>
              <a:t> and </a:t>
            </a:r>
            <a:r>
              <a:rPr lang="fr-FR" sz="2400" b="1" i="1" dirty="0" err="1" smtClean="0"/>
              <a:t>magnetism</a:t>
            </a:r>
            <a:endParaRPr lang="fr-FR" sz="2400" b="1" i="1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2143108" y="3500438"/>
            <a:ext cx="565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1. No conduction: initial orientation of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357258" y="3929066"/>
            <a:ext cx="778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2. Circulation of </a:t>
            </a:r>
            <a:r>
              <a:rPr lang="fr-FR" dirty="0" err="1" smtClean="0"/>
              <a:t>electricity</a:t>
            </a:r>
            <a:r>
              <a:rPr lang="fr-FR" dirty="0" smtClean="0"/>
              <a:t> modifies the  orientation of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r>
              <a:rPr lang="fr-FR" dirty="0" smtClean="0"/>
              <a:t>.</a:t>
            </a:r>
            <a:endParaRPr lang="fr-FR" dirty="0"/>
          </a:p>
        </p:txBody>
      </p:sp>
      <p:grpSp>
        <p:nvGrpSpPr>
          <p:cNvPr id="35" name="Groupe 34"/>
          <p:cNvGrpSpPr/>
          <p:nvPr/>
        </p:nvGrpSpPr>
        <p:grpSpPr>
          <a:xfrm>
            <a:off x="4714876" y="1785926"/>
            <a:ext cx="3500462" cy="1785950"/>
            <a:chOff x="4714876" y="1500174"/>
            <a:chExt cx="3143272" cy="1519249"/>
          </a:xfrm>
        </p:grpSpPr>
        <p:pic>
          <p:nvPicPr>
            <p:cNvPr id="29698" name="Picture 2" descr="Résultat de recherche d'images pour &quot;expérience d'oersted&quot;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14876" y="1500174"/>
              <a:ext cx="3143272" cy="1519249"/>
            </a:xfrm>
            <a:prstGeom prst="rect">
              <a:avLst/>
            </a:prstGeom>
            <a:noFill/>
          </p:spPr>
        </p:pic>
        <p:sp>
          <p:nvSpPr>
            <p:cNvPr id="23" name="ZoneTexte 22"/>
            <p:cNvSpPr txBox="1"/>
            <p:nvPr/>
          </p:nvSpPr>
          <p:spPr>
            <a:xfrm>
              <a:off x="4714876" y="15001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429388" y="15001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2</a:t>
              </a:r>
              <a:endParaRPr lang="fr-FR" dirty="0"/>
            </a:p>
          </p:txBody>
        </p:sp>
      </p:grpSp>
      <p:pic>
        <p:nvPicPr>
          <p:cNvPr id="33796" name="Picture 4" descr="Résultat de recherche d'images pour &quot;deviation d'une aiguille par un aimant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1500174"/>
            <a:ext cx="2071702" cy="1342464"/>
          </a:xfrm>
          <a:prstGeom prst="rect">
            <a:avLst/>
          </a:prstGeom>
          <a:noFill/>
        </p:spPr>
      </p:pic>
      <p:pic>
        <p:nvPicPr>
          <p:cNvPr id="33798" name="Picture 6" descr="Résultat de recherche d'images pour &quot;deviation d'une aiguille  aimantée par un aimant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4429132"/>
            <a:ext cx="1905000" cy="1428750"/>
          </a:xfrm>
          <a:prstGeom prst="rect">
            <a:avLst/>
          </a:prstGeom>
          <a:noFill/>
        </p:spPr>
      </p:pic>
      <p:sp>
        <p:nvSpPr>
          <p:cNvPr id="36" name="ZoneTexte 35"/>
          <p:cNvSpPr txBox="1"/>
          <p:nvPr/>
        </p:nvSpPr>
        <p:spPr>
          <a:xfrm>
            <a:off x="285720" y="4572008"/>
            <a:ext cx="3777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0000"/>
                </a:solidFill>
              </a:rPr>
              <a:t>Electricity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can</a:t>
            </a:r>
            <a:r>
              <a:rPr lang="fr-FR" sz="2000" b="1" dirty="0" smtClean="0">
                <a:solidFill>
                  <a:srgbClr val="FF0000"/>
                </a:solidFill>
              </a:rPr>
              <a:t> have </a:t>
            </a:r>
            <a:r>
              <a:rPr lang="fr-FR" sz="2000" b="1" dirty="0" err="1" smtClean="0">
                <a:solidFill>
                  <a:srgbClr val="FF0000"/>
                </a:solidFill>
              </a:rPr>
              <a:t>similar</a:t>
            </a:r>
            <a:r>
              <a:rPr lang="fr-FR" sz="2000" b="1" dirty="0" smtClean="0">
                <a:solidFill>
                  <a:srgbClr val="FF0000"/>
                </a:solidFill>
              </a:rPr>
              <a:t> action </a:t>
            </a:r>
          </a:p>
          <a:p>
            <a:pPr algn="ctr"/>
            <a:r>
              <a:rPr lang="fr-FR" sz="2000" b="1" dirty="0" err="1" smtClean="0">
                <a:solidFill>
                  <a:srgbClr val="FF0000"/>
                </a:solidFill>
              </a:rPr>
              <a:t>than</a:t>
            </a:r>
            <a:r>
              <a:rPr lang="fr-FR" sz="2000" b="1" dirty="0" smtClean="0">
                <a:solidFill>
                  <a:srgbClr val="FF0000"/>
                </a:solidFill>
              </a:rPr>
              <a:t> a </a:t>
            </a:r>
            <a:r>
              <a:rPr lang="fr-FR" sz="2000" b="1" dirty="0" err="1" smtClean="0">
                <a:solidFill>
                  <a:srgbClr val="FF0000"/>
                </a:solidFill>
              </a:rPr>
              <a:t>natural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magnet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643306" y="1214422"/>
            <a:ext cx="519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 smtClean="0">
                <a:solidFill>
                  <a:srgbClr val="FF0000"/>
                </a:solidFill>
              </a:rPr>
              <a:t>Electricity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induces</a:t>
            </a:r>
            <a:r>
              <a:rPr lang="fr-FR" sz="2000" b="1" i="1" dirty="0" smtClean="0">
                <a:solidFill>
                  <a:srgbClr val="FF0000"/>
                </a:solidFill>
              </a:rPr>
              <a:t> motion of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magnetic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compass</a:t>
            </a:r>
            <a:endParaRPr lang="fr-FR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357158" y="3000372"/>
            <a:ext cx="24288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André-M. Ampère </a:t>
            </a:r>
            <a:endParaRPr lang="fr-FR" b="1" i="1" dirty="0"/>
          </a:p>
          <a:p>
            <a:pPr algn="ctr"/>
            <a:r>
              <a:rPr lang="fr-FR" b="1" i="1" dirty="0" smtClean="0"/>
              <a:t>1775-1836</a:t>
            </a:r>
            <a:endParaRPr lang="fr-FR" b="1" i="1" dirty="0"/>
          </a:p>
        </p:txBody>
      </p:sp>
      <p:pic>
        <p:nvPicPr>
          <p:cNvPr id="15" name="Picture 10" descr="Résultat de recherche d'images pour &quot;ampèr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14422"/>
            <a:ext cx="1796214" cy="17859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357390" y="1500174"/>
            <a:ext cx="67866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 </a:t>
            </a:r>
            <a:r>
              <a:rPr lang="fr-FR" dirty="0" smtClean="0"/>
              <a:t>- Notion of </a:t>
            </a:r>
            <a:r>
              <a:rPr lang="fr-FR" b="1" u="sng" dirty="0" err="1" smtClean="0"/>
              <a:t>electric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current</a:t>
            </a:r>
            <a:r>
              <a:rPr lang="fr-FR" b="1" u="sng" dirty="0" smtClean="0"/>
              <a:t>  I</a:t>
            </a:r>
            <a:r>
              <a:rPr lang="fr-FR" dirty="0" smtClean="0"/>
              <a:t>: motion of </a:t>
            </a:r>
            <a:r>
              <a:rPr lang="fr-FR" dirty="0" err="1" smtClean="0"/>
              <a:t>microscopic</a:t>
            </a:r>
            <a:r>
              <a:rPr lang="fr-FR" dirty="0" smtClean="0"/>
              <a:t> </a:t>
            </a:r>
            <a:r>
              <a:rPr lang="fr-FR" dirty="0" err="1" smtClean="0"/>
              <a:t>electric</a:t>
            </a:r>
            <a:r>
              <a:rPr lang="fr-FR" dirty="0" smtClean="0"/>
              <a:t> charges </a:t>
            </a:r>
          </a:p>
          <a:p>
            <a:endParaRPr lang="fr-FR" sz="900" dirty="0" smtClean="0"/>
          </a:p>
          <a:p>
            <a:r>
              <a:rPr lang="fr-FR" dirty="0" smtClean="0"/>
              <a:t>-  Direction of  the </a:t>
            </a:r>
            <a:r>
              <a:rPr lang="fr-FR" dirty="0" err="1" smtClean="0"/>
              <a:t>current</a:t>
            </a:r>
            <a:r>
              <a:rPr lang="fr-FR" dirty="0" smtClean="0"/>
              <a:t> I influences direction of  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r>
              <a:rPr lang="fr-FR" dirty="0" smtClean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42918"/>
            <a:ext cx="3011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/>
              <a:t>Eletrodynamic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theory</a:t>
            </a:r>
            <a:r>
              <a:rPr lang="fr-FR" sz="2400" b="1" dirty="0" smtClean="0"/>
              <a:t>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3071802" y="785794"/>
            <a:ext cx="4371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 smtClean="0"/>
              <a:t>Interpretation</a:t>
            </a:r>
            <a:r>
              <a:rPr lang="fr-FR" sz="2000" b="1" i="1" dirty="0" smtClean="0"/>
              <a:t> of Oersted </a:t>
            </a:r>
            <a:r>
              <a:rPr lang="fr-FR" sz="2000" b="1" i="1" dirty="0" err="1" smtClean="0"/>
              <a:t>Experiment</a:t>
            </a:r>
            <a:endParaRPr lang="fr-FR" sz="2000" b="1" i="1" dirty="0" smtClean="0"/>
          </a:p>
          <a:p>
            <a:r>
              <a:rPr lang="fr-FR" sz="2000" b="1" i="1" dirty="0" smtClean="0"/>
              <a:t>Electric </a:t>
            </a:r>
            <a:r>
              <a:rPr lang="fr-FR" sz="2000" b="1" i="1" dirty="0" err="1" smtClean="0"/>
              <a:t>current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creates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magnetic</a:t>
            </a:r>
            <a:r>
              <a:rPr lang="fr-FR" sz="2000" b="1" i="1" dirty="0" smtClean="0"/>
              <a:t> action</a:t>
            </a:r>
            <a:endParaRPr lang="fr-FR" sz="2000" b="1" i="1" dirty="0"/>
          </a:p>
        </p:txBody>
      </p:sp>
      <p:grpSp>
        <p:nvGrpSpPr>
          <p:cNvPr id="2" name="Groupe 49"/>
          <p:cNvGrpSpPr/>
          <p:nvPr/>
        </p:nvGrpSpPr>
        <p:grpSpPr>
          <a:xfrm>
            <a:off x="1428728" y="4214818"/>
            <a:ext cx="2568023" cy="1012958"/>
            <a:chOff x="-2248441" y="3201860"/>
            <a:chExt cx="2568023" cy="1012958"/>
          </a:xfrm>
        </p:grpSpPr>
        <p:cxnSp>
          <p:nvCxnSpPr>
            <p:cNvPr id="40" name="Connecteur droit avec flèche 39"/>
            <p:cNvCxnSpPr/>
            <p:nvPr/>
          </p:nvCxnSpPr>
          <p:spPr>
            <a:xfrm flipV="1">
              <a:off x="-1748375" y="3201860"/>
              <a:ext cx="1285885" cy="6429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ylindre 44"/>
            <p:cNvSpPr/>
            <p:nvPr/>
          </p:nvSpPr>
          <p:spPr>
            <a:xfrm rot="14634889">
              <a:off x="-1022465" y="1975884"/>
              <a:ext cx="116072" cy="2568023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Cylindre 45"/>
            <p:cNvSpPr/>
            <p:nvPr/>
          </p:nvSpPr>
          <p:spPr>
            <a:xfrm>
              <a:off x="-1500230" y="3786190"/>
              <a:ext cx="857256" cy="428628"/>
            </a:xfrm>
            <a:prstGeom prst="can">
              <a:avLst>
                <a:gd name="adj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8" name="Connecteur droit 47"/>
            <p:cNvCxnSpPr>
              <a:stCxn id="46" idx="1"/>
            </p:cNvCxnSpPr>
            <p:nvPr/>
          </p:nvCxnSpPr>
          <p:spPr>
            <a:xfrm rot="5400000" flipH="1" flipV="1">
              <a:off x="-1214478" y="3643314"/>
              <a:ext cx="28575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52"/>
          <p:cNvGrpSpPr/>
          <p:nvPr/>
        </p:nvGrpSpPr>
        <p:grpSpPr>
          <a:xfrm>
            <a:off x="3571868" y="4214818"/>
            <a:ext cx="2568023" cy="1012958"/>
            <a:chOff x="-2248441" y="3201860"/>
            <a:chExt cx="2568023" cy="1012958"/>
          </a:xfrm>
        </p:grpSpPr>
        <p:cxnSp>
          <p:nvCxnSpPr>
            <p:cNvPr id="54" name="Connecteur droit avec flèche 53"/>
            <p:cNvCxnSpPr/>
            <p:nvPr/>
          </p:nvCxnSpPr>
          <p:spPr>
            <a:xfrm rot="10800000">
              <a:off x="-1928858" y="3500438"/>
              <a:ext cx="171451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ylindre 54"/>
            <p:cNvSpPr/>
            <p:nvPr/>
          </p:nvSpPr>
          <p:spPr>
            <a:xfrm rot="14634889">
              <a:off x="-1022465" y="1975884"/>
              <a:ext cx="116072" cy="2568023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Cylindre 55"/>
            <p:cNvSpPr/>
            <p:nvPr/>
          </p:nvSpPr>
          <p:spPr>
            <a:xfrm>
              <a:off x="-1500230" y="3786190"/>
              <a:ext cx="857256" cy="428628"/>
            </a:xfrm>
            <a:prstGeom prst="can">
              <a:avLst>
                <a:gd name="adj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56"/>
            <p:cNvCxnSpPr>
              <a:stCxn id="56" idx="1"/>
            </p:cNvCxnSpPr>
            <p:nvPr/>
          </p:nvCxnSpPr>
          <p:spPr>
            <a:xfrm rot="5400000" flipH="1" flipV="1">
              <a:off x="-1214478" y="3643314"/>
              <a:ext cx="28575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57"/>
          <p:cNvGrpSpPr/>
          <p:nvPr/>
        </p:nvGrpSpPr>
        <p:grpSpPr>
          <a:xfrm>
            <a:off x="5861597" y="4286256"/>
            <a:ext cx="2568023" cy="1012958"/>
            <a:chOff x="-2248441" y="3201860"/>
            <a:chExt cx="2568023" cy="1012958"/>
          </a:xfrm>
        </p:grpSpPr>
        <p:cxnSp>
          <p:nvCxnSpPr>
            <p:cNvPr id="59" name="Connecteur droit avec flèche 58"/>
            <p:cNvCxnSpPr/>
            <p:nvPr/>
          </p:nvCxnSpPr>
          <p:spPr>
            <a:xfrm rot="10800000">
              <a:off x="-2037840" y="3487612"/>
              <a:ext cx="171451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ylindre 59"/>
            <p:cNvSpPr/>
            <p:nvPr/>
          </p:nvSpPr>
          <p:spPr>
            <a:xfrm rot="14634889">
              <a:off x="-1022465" y="1975884"/>
              <a:ext cx="116072" cy="2568023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Cylindre 60"/>
            <p:cNvSpPr/>
            <p:nvPr/>
          </p:nvSpPr>
          <p:spPr>
            <a:xfrm>
              <a:off x="-1500230" y="3786190"/>
              <a:ext cx="857256" cy="428628"/>
            </a:xfrm>
            <a:prstGeom prst="can">
              <a:avLst>
                <a:gd name="adj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2" name="Connecteur droit 61"/>
            <p:cNvCxnSpPr>
              <a:stCxn id="61" idx="1"/>
            </p:cNvCxnSpPr>
            <p:nvPr/>
          </p:nvCxnSpPr>
          <p:spPr>
            <a:xfrm rot="5400000" flipH="1" flipV="1">
              <a:off x="-1214478" y="3643314"/>
              <a:ext cx="28575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Connecteur droit avec flèche 66"/>
          <p:cNvCxnSpPr/>
          <p:nvPr/>
        </p:nvCxnSpPr>
        <p:spPr>
          <a:xfrm rot="5400000" flipH="1" flipV="1">
            <a:off x="5154244" y="3561136"/>
            <a:ext cx="434539" cy="884646"/>
          </a:xfrm>
          <a:prstGeom prst="straightConnector1">
            <a:avLst/>
          </a:prstGeom>
          <a:ln w="920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rot="5400000" flipH="1" flipV="1">
            <a:off x="7297384" y="3704012"/>
            <a:ext cx="434539" cy="884646"/>
          </a:xfrm>
          <a:prstGeom prst="straightConnector1">
            <a:avLst/>
          </a:prstGeom>
          <a:ln w="793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429124" y="3500438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I&gt;0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6643702" y="3571876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I&lt;0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2285984" y="3500438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I=0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72" name="Arc 71"/>
          <p:cNvSpPr/>
          <p:nvPr/>
        </p:nvSpPr>
        <p:spPr>
          <a:xfrm rot="20109254">
            <a:off x="3747471" y="4143415"/>
            <a:ext cx="1139037" cy="273384"/>
          </a:xfrm>
          <a:prstGeom prst="arc">
            <a:avLst/>
          </a:prstGeom>
          <a:ln w="381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c 72"/>
          <p:cNvSpPr/>
          <p:nvPr/>
        </p:nvSpPr>
        <p:spPr>
          <a:xfrm rot="8216799">
            <a:off x="5083460" y="4352494"/>
            <a:ext cx="1139037" cy="273384"/>
          </a:xfrm>
          <a:prstGeom prst="arc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/>
          <p:cNvSpPr txBox="1"/>
          <p:nvPr/>
        </p:nvSpPr>
        <p:spPr>
          <a:xfrm>
            <a:off x="3000364" y="428625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</a:t>
            </a:r>
            <a:endParaRPr lang="fr-FR" b="1" dirty="0"/>
          </a:p>
        </p:txBody>
      </p:sp>
      <p:sp>
        <p:nvSpPr>
          <p:cNvPr id="75" name="ZoneTexte 74"/>
          <p:cNvSpPr txBox="1"/>
          <p:nvPr/>
        </p:nvSpPr>
        <p:spPr>
          <a:xfrm>
            <a:off x="1857356" y="485776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</a:t>
            </a:r>
            <a:endParaRPr lang="fr-FR" b="1" dirty="0"/>
          </a:p>
        </p:txBody>
      </p:sp>
      <p:sp>
        <p:nvSpPr>
          <p:cNvPr id="76" name="ZoneTexte 75"/>
          <p:cNvSpPr txBox="1"/>
          <p:nvPr/>
        </p:nvSpPr>
        <p:spPr>
          <a:xfrm>
            <a:off x="3643306" y="414338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5572132" y="414338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858148" y="442913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6072198" y="414338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</a:t>
            </a:r>
            <a:endParaRPr lang="fr-FR" b="1" dirty="0"/>
          </a:p>
        </p:txBody>
      </p:sp>
      <p:sp>
        <p:nvSpPr>
          <p:cNvPr id="81" name="Arc 80"/>
          <p:cNvSpPr/>
          <p:nvPr/>
        </p:nvSpPr>
        <p:spPr>
          <a:xfrm rot="11047524" flipV="1">
            <a:off x="6373719" y="4168164"/>
            <a:ext cx="705726" cy="463802"/>
          </a:xfrm>
          <a:prstGeom prst="arc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Arc 81"/>
          <p:cNvSpPr/>
          <p:nvPr/>
        </p:nvSpPr>
        <p:spPr>
          <a:xfrm rot="19504256" flipV="1">
            <a:off x="6877662" y="4981453"/>
            <a:ext cx="1057406" cy="401306"/>
          </a:xfrm>
          <a:prstGeom prst="arc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Résultat de recherche d'images pour &quot;expérience d'oersted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1857364"/>
            <a:ext cx="2286016" cy="175722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642918"/>
            <a:ext cx="3011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/>
              <a:t>Eletrodynamic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theory</a:t>
            </a:r>
            <a:r>
              <a:rPr lang="fr-FR" sz="2400" b="1" dirty="0" smtClean="0"/>
              <a:t> </a:t>
            </a:r>
          </a:p>
        </p:txBody>
      </p:sp>
      <p:pic>
        <p:nvPicPr>
          <p:cNvPr id="135170" name="Picture 2" descr="RÃ©sultat de recherche d'images pour &quot;magnetic field created by wire field lines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994727"/>
            <a:ext cx="4786346" cy="3134342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4857752" y="1000108"/>
            <a:ext cx="353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Geometric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: Right-hand </a:t>
            </a:r>
            <a:r>
              <a:rPr lang="fr-FR" dirty="0" err="1" smtClean="0"/>
              <a:t>rule</a:t>
            </a:r>
            <a:endParaRPr lang="fr-FR" dirty="0" smtClean="0"/>
          </a:p>
          <a:p>
            <a:r>
              <a:rPr lang="fr-FR" dirty="0" smtClean="0"/>
              <a:t>Bonhomme d’Ampère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Résultat de recherche d'images pour &quot;expérience d'oersted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1857364"/>
            <a:ext cx="2286016" cy="175722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642918"/>
            <a:ext cx="3011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 smtClean="0"/>
              <a:t>Eletrodynamic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theory</a:t>
            </a:r>
            <a:r>
              <a:rPr lang="fr-FR" sz="2400" b="1" dirty="0" smtClean="0"/>
              <a:t> 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2500298" y="4286256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smtClean="0"/>
              <a:t>Biot-Savart Law </a:t>
            </a:r>
            <a:endParaRPr lang="fr-FR" sz="2000" b="1" i="1" dirty="0"/>
          </a:p>
        </p:txBody>
      </p:sp>
      <p:pic>
        <p:nvPicPr>
          <p:cNvPr id="84" name="Picture 6" descr="Résultat de recherche d'images pour &quot;lignes de champ maxwell faraday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500570"/>
            <a:ext cx="1387086" cy="1513185"/>
          </a:xfrm>
          <a:prstGeom prst="rect">
            <a:avLst/>
          </a:prstGeom>
          <a:noFill/>
        </p:spPr>
      </p:pic>
      <p:sp>
        <p:nvSpPr>
          <p:cNvPr id="47" name="Rectangle à coins arrondis 46"/>
          <p:cNvSpPr/>
          <p:nvPr/>
        </p:nvSpPr>
        <p:spPr>
          <a:xfrm>
            <a:off x="2214546" y="4214818"/>
            <a:ext cx="4929222" cy="20717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4714884"/>
            <a:ext cx="2505075" cy="82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170" name="Picture 2" descr="RÃ©sultat de recherche d'images pour &quot;magnetic field created by wire field lines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994727"/>
            <a:ext cx="4786346" cy="3134342"/>
          </a:xfrm>
          <a:prstGeom prst="rect">
            <a:avLst/>
          </a:prstGeom>
          <a:noFill/>
        </p:spPr>
      </p:pic>
      <p:sp>
        <p:nvSpPr>
          <p:cNvPr id="16" name="ZoneTexte 5"/>
          <p:cNvSpPr txBox="1">
            <a:spLocks noChangeArrowheads="1"/>
          </p:cNvSpPr>
          <p:nvPr/>
        </p:nvSpPr>
        <p:spPr bwMode="auto">
          <a:xfrm>
            <a:off x="285720" y="5214950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smtClean="0"/>
              <a:t>J.B Biot </a:t>
            </a:r>
            <a:endParaRPr lang="fr-FR" b="1" i="1" dirty="0"/>
          </a:p>
          <a:p>
            <a:pPr algn="ctr"/>
            <a:r>
              <a:rPr lang="fr-FR" b="1" i="1" dirty="0" smtClean="0"/>
              <a:t>1774-1862</a:t>
            </a:r>
            <a:endParaRPr lang="fr-FR" b="1" i="1" dirty="0"/>
          </a:p>
        </p:txBody>
      </p:sp>
      <p:sp>
        <p:nvSpPr>
          <p:cNvPr id="20" name="ZoneTexte 5"/>
          <p:cNvSpPr txBox="1">
            <a:spLocks noChangeArrowheads="1"/>
          </p:cNvSpPr>
          <p:nvPr/>
        </p:nvSpPr>
        <p:spPr bwMode="auto">
          <a:xfrm>
            <a:off x="7358050" y="5429264"/>
            <a:ext cx="17859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i="1" dirty="0" err="1" smtClean="0"/>
              <a:t>Felix</a:t>
            </a:r>
            <a:r>
              <a:rPr lang="fr-FR" b="1" i="1" dirty="0" smtClean="0"/>
              <a:t> Savart </a:t>
            </a:r>
            <a:endParaRPr lang="fr-FR" b="1" i="1" dirty="0"/>
          </a:p>
          <a:p>
            <a:pPr algn="ctr"/>
            <a:r>
              <a:rPr lang="fr-FR" b="1" i="1" dirty="0" smtClean="0"/>
              <a:t>1791-1841</a:t>
            </a:r>
            <a:endParaRPr lang="fr-FR" b="1" i="1" dirty="0"/>
          </a:p>
        </p:txBody>
      </p:sp>
      <p:pic>
        <p:nvPicPr>
          <p:cNvPr id="135172" name="Picture 4" descr="Description de cette image, Ã©galement commentÃ©e ci-aprÃ¨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34" y="3714752"/>
            <a:ext cx="1143008" cy="1429608"/>
          </a:xfrm>
          <a:prstGeom prst="rect">
            <a:avLst/>
          </a:prstGeom>
          <a:noFill/>
        </p:spPr>
      </p:pic>
      <p:pic>
        <p:nvPicPr>
          <p:cNvPr id="135174" name="Picture 6" descr="Description de l'image Interior of Institut de France, Paris 6th 013.jpg.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15272" y="4143380"/>
            <a:ext cx="833731" cy="1254387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4857752" y="1000108"/>
            <a:ext cx="353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Geometric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: Right-hand </a:t>
            </a:r>
            <a:r>
              <a:rPr lang="fr-FR" dirty="0" err="1" smtClean="0"/>
              <a:t>rule</a:t>
            </a:r>
            <a:endParaRPr lang="fr-FR" dirty="0" smtClean="0"/>
          </a:p>
          <a:p>
            <a:r>
              <a:rPr lang="fr-FR" dirty="0" smtClean="0"/>
              <a:t>Bonhomme d’Ampère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428860" y="5572140"/>
            <a:ext cx="228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µ</a:t>
            </a:r>
            <a:r>
              <a:rPr lang="fr-FR" baseline="-25000" dirty="0" smtClean="0"/>
              <a:t>0</a:t>
            </a:r>
            <a:r>
              <a:rPr lang="fr-FR" dirty="0" smtClean="0"/>
              <a:t>=4</a:t>
            </a:r>
            <a:r>
              <a:rPr lang="el-GR" dirty="0" smtClean="0"/>
              <a:t>π</a:t>
            </a:r>
            <a:r>
              <a:rPr lang="fr-FR" dirty="0" smtClean="0"/>
              <a:t>10</a:t>
            </a:r>
            <a:r>
              <a:rPr lang="fr-FR" baseline="30000" dirty="0" smtClean="0"/>
              <a:t>-7 </a:t>
            </a:r>
            <a:r>
              <a:rPr lang="fr-FR" dirty="0" smtClean="0"/>
              <a:t>H/m</a:t>
            </a:r>
          </a:p>
          <a:p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permeability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37"/>
          <p:cNvGrpSpPr/>
          <p:nvPr/>
        </p:nvGrpSpPr>
        <p:grpSpPr>
          <a:xfrm>
            <a:off x="2928926" y="1500174"/>
            <a:ext cx="850377" cy="1598460"/>
            <a:chOff x="3233335" y="1111253"/>
            <a:chExt cx="961232" cy="4209608"/>
          </a:xfrm>
        </p:grpSpPr>
        <p:cxnSp>
          <p:nvCxnSpPr>
            <p:cNvPr id="39" name="Connecteur droit 38"/>
            <p:cNvCxnSpPr/>
            <p:nvPr/>
          </p:nvCxnSpPr>
          <p:spPr>
            <a:xfrm rot="16200000" flipH="1">
              <a:off x="2118415" y="3174068"/>
              <a:ext cx="4138967" cy="13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rot="16200000" flipH="1">
              <a:off x="1223297" y="3296692"/>
              <a:ext cx="4034207" cy="1413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ylindre 40"/>
            <p:cNvSpPr/>
            <p:nvPr/>
          </p:nvSpPr>
          <p:spPr>
            <a:xfrm rot="10800000">
              <a:off x="3436454" y="1988255"/>
              <a:ext cx="127951" cy="2568024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Cylindre 41"/>
            <p:cNvSpPr/>
            <p:nvPr/>
          </p:nvSpPr>
          <p:spPr>
            <a:xfrm rot="10800000">
              <a:off x="3910402" y="1988255"/>
              <a:ext cx="127951" cy="2568024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grpSp>
        <p:nvGrpSpPr>
          <p:cNvPr id="3" name="Groupe 23"/>
          <p:cNvGrpSpPr/>
          <p:nvPr/>
        </p:nvGrpSpPr>
        <p:grpSpPr>
          <a:xfrm>
            <a:off x="1071538" y="1500174"/>
            <a:ext cx="772078" cy="1571636"/>
            <a:chOff x="3301041" y="1286653"/>
            <a:chExt cx="872725" cy="4138967"/>
          </a:xfrm>
        </p:grpSpPr>
        <p:cxnSp>
          <p:nvCxnSpPr>
            <p:cNvPr id="28" name="Connecteur droit 27"/>
            <p:cNvCxnSpPr/>
            <p:nvPr/>
          </p:nvCxnSpPr>
          <p:spPr>
            <a:xfrm rot="16200000" flipH="1">
              <a:off x="2050707" y="3349468"/>
              <a:ext cx="4138967" cy="13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rot="16200000" flipH="1">
              <a:off x="1348309" y="3296691"/>
              <a:ext cx="4034208" cy="1413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ylindre 24"/>
            <p:cNvSpPr/>
            <p:nvPr/>
          </p:nvSpPr>
          <p:spPr>
            <a:xfrm rot="10800000">
              <a:off x="3301041" y="2026341"/>
              <a:ext cx="127951" cy="2568023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Cylindre 25"/>
            <p:cNvSpPr/>
            <p:nvPr/>
          </p:nvSpPr>
          <p:spPr>
            <a:xfrm rot="10800000">
              <a:off x="4045815" y="1988255"/>
              <a:ext cx="127951" cy="2568023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5720" y="642918"/>
            <a:ext cx="4786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 smtClean="0"/>
              <a:t>Further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discovered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phenomena</a:t>
            </a:r>
            <a:endParaRPr lang="fr-FR" sz="2400" b="1" dirty="0" smtClean="0"/>
          </a:p>
          <a:p>
            <a:r>
              <a:rPr lang="fr-FR" sz="2400" b="1" dirty="0" smtClean="0"/>
              <a:t> </a:t>
            </a:r>
            <a:r>
              <a:rPr lang="fr-FR" sz="2000" b="1" i="1" dirty="0" smtClean="0"/>
              <a:t>Interaction </a:t>
            </a:r>
            <a:r>
              <a:rPr lang="fr-FR" sz="2000" b="1" i="1" dirty="0" err="1" smtClean="0"/>
              <a:t>between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two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electric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currents</a:t>
            </a:r>
            <a:r>
              <a:rPr lang="fr-FR" sz="2000" b="1" i="1" dirty="0" smtClean="0"/>
              <a:t>  </a:t>
            </a:r>
          </a:p>
        </p:txBody>
      </p:sp>
      <p:grpSp>
        <p:nvGrpSpPr>
          <p:cNvPr id="4" name="Groupe 46"/>
          <p:cNvGrpSpPr/>
          <p:nvPr/>
        </p:nvGrpSpPr>
        <p:grpSpPr>
          <a:xfrm>
            <a:off x="4786314" y="1643050"/>
            <a:ext cx="1071570" cy="1571636"/>
            <a:chOff x="3155227" y="1286653"/>
            <a:chExt cx="1211258" cy="4138967"/>
          </a:xfrm>
        </p:grpSpPr>
        <p:cxnSp>
          <p:nvCxnSpPr>
            <p:cNvPr id="48" name="Connecteur droit 47"/>
            <p:cNvCxnSpPr/>
            <p:nvPr/>
          </p:nvCxnSpPr>
          <p:spPr>
            <a:xfrm rot="16200000" flipH="1">
              <a:off x="2050707" y="3349468"/>
              <a:ext cx="4138967" cy="13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rot="16200000" flipH="1">
              <a:off x="1416016" y="3296692"/>
              <a:ext cx="4034207" cy="1413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ylindre 49"/>
            <p:cNvSpPr/>
            <p:nvPr/>
          </p:nvSpPr>
          <p:spPr>
            <a:xfrm rot="10800000">
              <a:off x="3155227" y="1988255"/>
              <a:ext cx="127951" cy="2568024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Cylindre 50"/>
            <p:cNvSpPr/>
            <p:nvPr/>
          </p:nvSpPr>
          <p:spPr>
            <a:xfrm rot="10800000">
              <a:off x="4238534" y="1988255"/>
              <a:ext cx="127951" cy="2568024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6" name="Connecteur droit avec flèche 55"/>
          <p:cNvCxnSpPr/>
          <p:nvPr/>
        </p:nvCxnSpPr>
        <p:spPr>
          <a:xfrm rot="5400000" flipH="1" flipV="1">
            <a:off x="3250397" y="2321711"/>
            <a:ext cx="642942" cy="1588"/>
          </a:xfrm>
          <a:prstGeom prst="straightConnector1">
            <a:avLst/>
          </a:prstGeom>
          <a:ln w="793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rot="5400000" flipH="1" flipV="1">
            <a:off x="2786843" y="2285198"/>
            <a:ext cx="714381" cy="1588"/>
          </a:xfrm>
          <a:prstGeom prst="straightConnector1">
            <a:avLst/>
          </a:prstGeom>
          <a:ln w="793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500034" y="3214686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Initial  position</a:t>
            </a:r>
            <a:endParaRPr lang="fr-FR" dirty="0"/>
          </a:p>
        </p:txBody>
      </p:sp>
      <p:sp>
        <p:nvSpPr>
          <p:cNvPr id="68" name="ZoneTexte 67"/>
          <p:cNvSpPr txBox="1"/>
          <p:nvPr/>
        </p:nvSpPr>
        <p:spPr>
          <a:xfrm>
            <a:off x="214282" y="18573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1</a:t>
            </a:r>
            <a:r>
              <a:rPr lang="fr-FR" b="1" dirty="0" smtClean="0"/>
              <a:t>=I</a:t>
            </a:r>
            <a:r>
              <a:rPr lang="fr-FR" b="1" baseline="-25000" dirty="0" smtClean="0"/>
              <a:t>2</a:t>
            </a:r>
            <a:r>
              <a:rPr lang="fr-FR" b="1" dirty="0" smtClean="0"/>
              <a:t>=0</a:t>
            </a:r>
            <a:endParaRPr lang="fr-FR" b="1" dirty="0"/>
          </a:p>
        </p:txBody>
      </p:sp>
      <p:sp>
        <p:nvSpPr>
          <p:cNvPr id="92" name="Rectangle 91"/>
          <p:cNvSpPr/>
          <p:nvPr/>
        </p:nvSpPr>
        <p:spPr>
          <a:xfrm>
            <a:off x="3000364" y="142873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1</a:t>
            </a:r>
            <a:endParaRPr lang="fr-FR" dirty="0"/>
          </a:p>
        </p:txBody>
      </p:sp>
      <p:sp>
        <p:nvSpPr>
          <p:cNvPr id="93" name="Rectangle 92"/>
          <p:cNvSpPr/>
          <p:nvPr/>
        </p:nvSpPr>
        <p:spPr>
          <a:xfrm>
            <a:off x="3428992" y="142873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2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rot="10800000" flipV="1">
            <a:off x="3214678" y="2071678"/>
            <a:ext cx="569301" cy="1483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rot="10800000" flipV="1">
            <a:off x="2928926" y="2571744"/>
            <a:ext cx="569301" cy="1483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643438" y="150017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1</a:t>
            </a:r>
            <a:endParaRPr lang="fr-FR" dirty="0"/>
          </a:p>
        </p:txBody>
      </p:sp>
      <p:sp>
        <p:nvSpPr>
          <p:cNvPr id="97" name="Rectangle 96"/>
          <p:cNvSpPr/>
          <p:nvPr/>
        </p:nvSpPr>
        <p:spPr>
          <a:xfrm>
            <a:off x="5715008" y="150017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2</a:t>
            </a:r>
            <a:endParaRPr lang="fr-FR" dirty="0"/>
          </a:p>
        </p:txBody>
      </p:sp>
      <p:cxnSp>
        <p:nvCxnSpPr>
          <p:cNvPr id="98" name="Connecteur droit avec flèche 97"/>
          <p:cNvCxnSpPr/>
          <p:nvPr/>
        </p:nvCxnSpPr>
        <p:spPr>
          <a:xfrm rot="5400000" flipH="1" flipV="1">
            <a:off x="4501356" y="2356637"/>
            <a:ext cx="714381" cy="1588"/>
          </a:xfrm>
          <a:prstGeom prst="straightConnector1">
            <a:avLst/>
          </a:prstGeom>
          <a:ln w="793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rot="5400000" flipH="1" flipV="1">
            <a:off x="5430050" y="2285199"/>
            <a:ext cx="714381" cy="1588"/>
          </a:xfrm>
          <a:prstGeom prst="straightConnector1">
            <a:avLst/>
          </a:prstGeom>
          <a:ln w="793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/>
          <p:nvPr/>
        </p:nvCxnSpPr>
        <p:spPr>
          <a:xfrm rot="10800000" flipV="1">
            <a:off x="4500562" y="2500306"/>
            <a:ext cx="569301" cy="1483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 rot="10800000" flipV="1">
            <a:off x="5643570" y="2500306"/>
            <a:ext cx="569301" cy="1483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29389" y="1142984"/>
            <a:ext cx="27146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Definition</a:t>
            </a:r>
            <a:r>
              <a:rPr lang="fr-FR" dirty="0" smtClean="0"/>
              <a:t> of </a:t>
            </a:r>
            <a:r>
              <a:rPr lang="fr-FR" dirty="0" err="1" smtClean="0"/>
              <a:t>Ampere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Unit of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r>
              <a:rPr lang="fr-FR" sz="1400" b="1" dirty="0" smtClean="0"/>
              <a:t>1 A= </a:t>
            </a:r>
            <a:r>
              <a:rPr lang="fr-FR" sz="1400" b="1" dirty="0" err="1" smtClean="0"/>
              <a:t>current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needed</a:t>
            </a:r>
            <a:r>
              <a:rPr lang="fr-FR" sz="1400" b="1" dirty="0" smtClean="0"/>
              <a:t> to have a </a:t>
            </a:r>
            <a:r>
              <a:rPr lang="fr-FR" sz="1400" b="1" dirty="0" err="1" smtClean="0"/>
              <a:t>lineic</a:t>
            </a:r>
            <a:r>
              <a:rPr lang="fr-FR" sz="1400" b="1" dirty="0" smtClean="0"/>
              <a:t> force of 2*10</a:t>
            </a:r>
            <a:r>
              <a:rPr lang="fr-FR" sz="1400" b="1" baseline="30000" dirty="0" smtClean="0"/>
              <a:t>7</a:t>
            </a:r>
            <a:r>
              <a:rPr lang="fr-FR" sz="1400" b="1" dirty="0" smtClean="0"/>
              <a:t> N/m </a:t>
            </a:r>
            <a:r>
              <a:rPr lang="fr-FR" sz="1400" b="1" dirty="0" err="1" smtClean="0"/>
              <a:t>between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two</a:t>
            </a:r>
            <a:r>
              <a:rPr lang="fr-FR" sz="1400" b="1" dirty="0" smtClean="0"/>
              <a:t>  </a:t>
            </a:r>
            <a:r>
              <a:rPr lang="fr-FR" sz="1400" b="1" dirty="0" err="1" smtClean="0"/>
              <a:t>infinite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wires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separated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from</a:t>
            </a:r>
            <a:r>
              <a:rPr lang="fr-FR" sz="1400" b="1" dirty="0" smtClean="0"/>
              <a:t> one </a:t>
            </a:r>
            <a:r>
              <a:rPr lang="fr-FR" sz="1400" b="1" dirty="0" err="1" smtClean="0"/>
              <a:t>meter</a:t>
            </a:r>
            <a:r>
              <a:rPr lang="fr-FR" sz="1400" b="1" dirty="0" smtClean="0"/>
              <a:t>.</a:t>
            </a:r>
            <a:endParaRPr lang="fr-FR" sz="1400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2571736" y="3143248"/>
            <a:ext cx="2000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     I</a:t>
            </a:r>
            <a:r>
              <a:rPr lang="fr-FR" b="1" baseline="-25000" dirty="0" smtClean="0"/>
              <a:t>1</a:t>
            </a:r>
            <a:r>
              <a:rPr lang="fr-FR" b="1" dirty="0" smtClean="0"/>
              <a:t>&gt;0 and I</a:t>
            </a:r>
            <a:r>
              <a:rPr lang="fr-FR" b="1" baseline="-25000" dirty="0" smtClean="0"/>
              <a:t>2</a:t>
            </a:r>
            <a:r>
              <a:rPr lang="fr-FR" b="1" dirty="0" smtClean="0"/>
              <a:t>&lt;0</a:t>
            </a:r>
          </a:p>
          <a:p>
            <a:pPr algn="ctr"/>
            <a:r>
              <a:rPr lang="fr-FR" b="1" dirty="0" smtClean="0"/>
              <a:t>Or I</a:t>
            </a:r>
            <a:r>
              <a:rPr lang="fr-FR" b="1" baseline="-25000" dirty="0" smtClean="0"/>
              <a:t>1</a:t>
            </a:r>
            <a:r>
              <a:rPr lang="fr-FR" b="1" dirty="0" smtClean="0"/>
              <a:t>&lt;0 and I</a:t>
            </a:r>
            <a:r>
              <a:rPr lang="fr-FR" b="1" baseline="-25000" dirty="0" smtClean="0"/>
              <a:t>2</a:t>
            </a:r>
            <a:r>
              <a:rPr lang="fr-FR" b="1" dirty="0" smtClean="0"/>
              <a:t>&gt;0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ATTRACTION</a:t>
            </a:r>
          </a:p>
          <a:p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5000628" y="3286124"/>
            <a:ext cx="1966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     I</a:t>
            </a:r>
            <a:r>
              <a:rPr lang="fr-FR" b="1" baseline="-25000" dirty="0" smtClean="0"/>
              <a:t>1</a:t>
            </a:r>
            <a:r>
              <a:rPr lang="fr-FR" b="1" dirty="0" smtClean="0"/>
              <a:t>&gt;0 and I</a:t>
            </a:r>
            <a:r>
              <a:rPr lang="fr-FR" b="1" baseline="-25000" dirty="0" smtClean="0"/>
              <a:t>2</a:t>
            </a:r>
            <a:r>
              <a:rPr lang="fr-FR" b="1" dirty="0" smtClean="0"/>
              <a:t>&gt;0</a:t>
            </a:r>
          </a:p>
          <a:p>
            <a:pPr algn="ctr"/>
            <a:r>
              <a:rPr lang="fr-FR" b="1" dirty="0" smtClean="0"/>
              <a:t>Or I</a:t>
            </a:r>
            <a:r>
              <a:rPr lang="fr-FR" b="1" baseline="-25000" dirty="0" smtClean="0"/>
              <a:t>1</a:t>
            </a:r>
            <a:r>
              <a:rPr lang="fr-FR" b="1" dirty="0" smtClean="0"/>
              <a:t>&lt;0 and I</a:t>
            </a:r>
            <a:r>
              <a:rPr lang="fr-FR" b="1" baseline="-25000" dirty="0" smtClean="0"/>
              <a:t>2</a:t>
            </a:r>
            <a:r>
              <a:rPr lang="fr-FR" b="1" dirty="0" smtClean="0"/>
              <a:t>&lt;0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REPULSION</a:t>
            </a:r>
          </a:p>
          <a:p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37"/>
          <p:cNvGrpSpPr/>
          <p:nvPr/>
        </p:nvGrpSpPr>
        <p:grpSpPr>
          <a:xfrm>
            <a:off x="2928926" y="1500174"/>
            <a:ext cx="850377" cy="1598460"/>
            <a:chOff x="3233335" y="1111253"/>
            <a:chExt cx="961232" cy="4209608"/>
          </a:xfrm>
        </p:grpSpPr>
        <p:cxnSp>
          <p:nvCxnSpPr>
            <p:cNvPr id="39" name="Connecteur droit 38"/>
            <p:cNvCxnSpPr/>
            <p:nvPr/>
          </p:nvCxnSpPr>
          <p:spPr>
            <a:xfrm rot="16200000" flipH="1">
              <a:off x="2118415" y="3174068"/>
              <a:ext cx="4138967" cy="13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rot="16200000" flipH="1">
              <a:off x="1223297" y="3296692"/>
              <a:ext cx="4034207" cy="1413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ylindre 40"/>
            <p:cNvSpPr/>
            <p:nvPr/>
          </p:nvSpPr>
          <p:spPr>
            <a:xfrm rot="10800000">
              <a:off x="3436454" y="1988255"/>
              <a:ext cx="127951" cy="2568024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Cylindre 41"/>
            <p:cNvSpPr/>
            <p:nvPr/>
          </p:nvSpPr>
          <p:spPr>
            <a:xfrm rot="10800000">
              <a:off x="3910402" y="1988255"/>
              <a:ext cx="127951" cy="2568024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grpSp>
        <p:nvGrpSpPr>
          <p:cNvPr id="24" name="Groupe 23"/>
          <p:cNvGrpSpPr/>
          <p:nvPr/>
        </p:nvGrpSpPr>
        <p:grpSpPr>
          <a:xfrm>
            <a:off x="1071538" y="1500174"/>
            <a:ext cx="772078" cy="1571636"/>
            <a:chOff x="3301041" y="1286653"/>
            <a:chExt cx="872725" cy="4138967"/>
          </a:xfrm>
        </p:grpSpPr>
        <p:cxnSp>
          <p:nvCxnSpPr>
            <p:cNvPr id="28" name="Connecteur droit 27"/>
            <p:cNvCxnSpPr/>
            <p:nvPr/>
          </p:nvCxnSpPr>
          <p:spPr>
            <a:xfrm rot="16200000" flipH="1">
              <a:off x="2050707" y="3349468"/>
              <a:ext cx="4138967" cy="13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rot="16200000" flipH="1">
              <a:off x="1348309" y="3296691"/>
              <a:ext cx="4034208" cy="1413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ylindre 24"/>
            <p:cNvSpPr/>
            <p:nvPr/>
          </p:nvSpPr>
          <p:spPr>
            <a:xfrm rot="10800000">
              <a:off x="3301041" y="2026341"/>
              <a:ext cx="127951" cy="2568023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Cylindre 25"/>
            <p:cNvSpPr/>
            <p:nvPr/>
          </p:nvSpPr>
          <p:spPr>
            <a:xfrm rot="10800000">
              <a:off x="4045815" y="1988255"/>
              <a:ext cx="127951" cy="2568023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5720" y="642918"/>
            <a:ext cx="4786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 smtClean="0"/>
              <a:t>Further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discovered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phenomena</a:t>
            </a:r>
            <a:endParaRPr lang="fr-FR" sz="2400" b="1" dirty="0" smtClean="0"/>
          </a:p>
          <a:p>
            <a:r>
              <a:rPr lang="fr-FR" sz="2400" b="1" dirty="0" smtClean="0"/>
              <a:t> </a:t>
            </a:r>
            <a:r>
              <a:rPr lang="fr-FR" sz="2000" b="1" i="1" dirty="0" smtClean="0"/>
              <a:t>Interaction </a:t>
            </a:r>
            <a:r>
              <a:rPr lang="fr-FR" sz="2000" b="1" i="1" dirty="0" err="1" smtClean="0"/>
              <a:t>between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two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electric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currents</a:t>
            </a:r>
            <a:r>
              <a:rPr lang="fr-FR" sz="2000" b="1" i="1" dirty="0" smtClean="0"/>
              <a:t>  </a:t>
            </a:r>
          </a:p>
        </p:txBody>
      </p:sp>
      <p:grpSp>
        <p:nvGrpSpPr>
          <p:cNvPr id="47" name="Groupe 46"/>
          <p:cNvGrpSpPr/>
          <p:nvPr/>
        </p:nvGrpSpPr>
        <p:grpSpPr>
          <a:xfrm>
            <a:off x="4786314" y="1643050"/>
            <a:ext cx="1071570" cy="1571636"/>
            <a:chOff x="3155227" y="1286653"/>
            <a:chExt cx="1211258" cy="4138967"/>
          </a:xfrm>
        </p:grpSpPr>
        <p:cxnSp>
          <p:nvCxnSpPr>
            <p:cNvPr id="48" name="Connecteur droit 47"/>
            <p:cNvCxnSpPr/>
            <p:nvPr/>
          </p:nvCxnSpPr>
          <p:spPr>
            <a:xfrm rot="16200000" flipH="1">
              <a:off x="2050707" y="3349468"/>
              <a:ext cx="4138967" cy="1333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rot="16200000" flipH="1">
              <a:off x="1416016" y="3296692"/>
              <a:ext cx="4034207" cy="1413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ylindre 49"/>
            <p:cNvSpPr/>
            <p:nvPr/>
          </p:nvSpPr>
          <p:spPr>
            <a:xfrm rot="10800000">
              <a:off x="3155227" y="1988255"/>
              <a:ext cx="127951" cy="2568024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Cylindre 50"/>
            <p:cNvSpPr/>
            <p:nvPr/>
          </p:nvSpPr>
          <p:spPr>
            <a:xfrm rot="10800000">
              <a:off x="4238534" y="1988255"/>
              <a:ext cx="127951" cy="2568024"/>
            </a:xfrm>
            <a:prstGeom prst="can">
              <a:avLst>
                <a:gd name="adj" fmla="val 54565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6" name="Connecteur droit avec flèche 55"/>
          <p:cNvCxnSpPr/>
          <p:nvPr/>
        </p:nvCxnSpPr>
        <p:spPr>
          <a:xfrm rot="5400000" flipH="1" flipV="1">
            <a:off x="3250397" y="2321711"/>
            <a:ext cx="642942" cy="1588"/>
          </a:xfrm>
          <a:prstGeom prst="straightConnector1">
            <a:avLst/>
          </a:prstGeom>
          <a:ln w="793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rot="5400000" flipH="1" flipV="1">
            <a:off x="2786843" y="2285198"/>
            <a:ext cx="714381" cy="1588"/>
          </a:xfrm>
          <a:prstGeom prst="straightConnector1">
            <a:avLst/>
          </a:prstGeom>
          <a:ln w="793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500034" y="3214686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Initial  position</a:t>
            </a:r>
            <a:endParaRPr lang="fr-FR" dirty="0"/>
          </a:p>
        </p:txBody>
      </p:sp>
      <p:sp>
        <p:nvSpPr>
          <p:cNvPr id="68" name="ZoneTexte 67"/>
          <p:cNvSpPr txBox="1"/>
          <p:nvPr/>
        </p:nvSpPr>
        <p:spPr>
          <a:xfrm>
            <a:off x="214282" y="18573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1</a:t>
            </a:r>
            <a:r>
              <a:rPr lang="fr-FR" b="1" dirty="0" smtClean="0"/>
              <a:t>=I</a:t>
            </a:r>
            <a:r>
              <a:rPr lang="fr-FR" b="1" baseline="-25000" dirty="0" smtClean="0"/>
              <a:t>2</a:t>
            </a:r>
            <a:r>
              <a:rPr lang="fr-FR" b="1" dirty="0" smtClean="0"/>
              <a:t>=0</a:t>
            </a:r>
            <a:endParaRPr lang="fr-FR" b="1" dirty="0"/>
          </a:p>
        </p:txBody>
      </p:sp>
      <p:sp>
        <p:nvSpPr>
          <p:cNvPr id="71" name="Rectangle 70"/>
          <p:cNvSpPr/>
          <p:nvPr/>
        </p:nvSpPr>
        <p:spPr>
          <a:xfrm>
            <a:off x="500034" y="4286256"/>
            <a:ext cx="5373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i="1" dirty="0" err="1" smtClean="0"/>
              <a:t>Magnetic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field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acts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also</a:t>
            </a:r>
            <a:r>
              <a:rPr lang="fr-FR" sz="2000" b="1" i="1" dirty="0" smtClean="0"/>
              <a:t> on </a:t>
            </a:r>
            <a:r>
              <a:rPr lang="fr-FR" sz="2000" b="1" i="1" dirty="0" err="1" smtClean="0"/>
              <a:t>other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electric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current</a:t>
            </a:r>
            <a:r>
              <a:rPr lang="fr-FR" sz="2000" b="1" i="1" dirty="0" smtClean="0"/>
              <a:t> </a:t>
            </a:r>
            <a:endParaRPr lang="fr-FR" sz="2000" dirty="0"/>
          </a:p>
        </p:txBody>
      </p:sp>
      <p:sp>
        <p:nvSpPr>
          <p:cNvPr id="86" name="ZoneTexte 85"/>
          <p:cNvSpPr txBox="1"/>
          <p:nvPr/>
        </p:nvSpPr>
        <p:spPr>
          <a:xfrm>
            <a:off x="2571736" y="3143248"/>
            <a:ext cx="2000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     I</a:t>
            </a:r>
            <a:r>
              <a:rPr lang="fr-FR" b="1" baseline="-25000" dirty="0" smtClean="0"/>
              <a:t>1</a:t>
            </a:r>
            <a:r>
              <a:rPr lang="fr-FR" b="1" dirty="0" smtClean="0"/>
              <a:t>&gt;0 and I</a:t>
            </a:r>
            <a:r>
              <a:rPr lang="fr-FR" b="1" baseline="-25000" dirty="0" smtClean="0"/>
              <a:t>2</a:t>
            </a:r>
            <a:r>
              <a:rPr lang="fr-FR" b="1" dirty="0" smtClean="0"/>
              <a:t>&lt;0</a:t>
            </a:r>
          </a:p>
          <a:p>
            <a:pPr algn="ctr"/>
            <a:r>
              <a:rPr lang="fr-FR" b="1" dirty="0" smtClean="0"/>
              <a:t>Or I</a:t>
            </a:r>
            <a:r>
              <a:rPr lang="fr-FR" b="1" baseline="-25000" dirty="0" smtClean="0"/>
              <a:t>1</a:t>
            </a:r>
            <a:r>
              <a:rPr lang="fr-FR" b="1" dirty="0" smtClean="0"/>
              <a:t>&lt;0 and I</a:t>
            </a:r>
            <a:r>
              <a:rPr lang="fr-FR" b="1" baseline="-25000" dirty="0" smtClean="0"/>
              <a:t>2</a:t>
            </a:r>
            <a:r>
              <a:rPr lang="fr-FR" b="1" dirty="0" smtClean="0"/>
              <a:t>&gt;0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ATTRACTION</a:t>
            </a:r>
          </a:p>
          <a:p>
            <a:endParaRPr lang="fr-FR" b="1" dirty="0"/>
          </a:p>
        </p:txBody>
      </p:sp>
      <p:sp>
        <p:nvSpPr>
          <p:cNvPr id="88" name="ZoneTexte 87"/>
          <p:cNvSpPr txBox="1"/>
          <p:nvPr/>
        </p:nvSpPr>
        <p:spPr>
          <a:xfrm>
            <a:off x="5000628" y="3286124"/>
            <a:ext cx="1966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     I</a:t>
            </a:r>
            <a:r>
              <a:rPr lang="fr-FR" b="1" baseline="-25000" dirty="0" smtClean="0"/>
              <a:t>1</a:t>
            </a:r>
            <a:r>
              <a:rPr lang="fr-FR" b="1" dirty="0" smtClean="0"/>
              <a:t>&gt;0 and I</a:t>
            </a:r>
            <a:r>
              <a:rPr lang="fr-FR" b="1" baseline="-25000" dirty="0" smtClean="0"/>
              <a:t>2</a:t>
            </a:r>
            <a:r>
              <a:rPr lang="fr-FR" b="1" dirty="0" smtClean="0"/>
              <a:t>&gt;0</a:t>
            </a:r>
          </a:p>
          <a:p>
            <a:pPr algn="ctr"/>
            <a:r>
              <a:rPr lang="fr-FR" b="1" dirty="0" smtClean="0"/>
              <a:t>Or I</a:t>
            </a:r>
            <a:r>
              <a:rPr lang="fr-FR" b="1" baseline="-25000" dirty="0" smtClean="0"/>
              <a:t>1</a:t>
            </a:r>
            <a:r>
              <a:rPr lang="fr-FR" b="1" dirty="0" smtClean="0"/>
              <a:t>&lt;0 and I</a:t>
            </a:r>
            <a:r>
              <a:rPr lang="fr-FR" b="1" baseline="-25000" dirty="0" smtClean="0"/>
              <a:t>2</a:t>
            </a:r>
            <a:r>
              <a:rPr lang="fr-FR" b="1" dirty="0" smtClean="0"/>
              <a:t>&lt;0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REPULSION</a:t>
            </a:r>
          </a:p>
          <a:p>
            <a:endParaRPr lang="fr-FR" b="1" dirty="0"/>
          </a:p>
        </p:txBody>
      </p:sp>
      <p:sp>
        <p:nvSpPr>
          <p:cNvPr id="92" name="Rectangle 91"/>
          <p:cNvSpPr/>
          <p:nvPr/>
        </p:nvSpPr>
        <p:spPr>
          <a:xfrm>
            <a:off x="3000364" y="142873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1</a:t>
            </a:r>
            <a:endParaRPr lang="fr-FR" dirty="0"/>
          </a:p>
        </p:txBody>
      </p:sp>
      <p:sp>
        <p:nvSpPr>
          <p:cNvPr id="93" name="Rectangle 92"/>
          <p:cNvSpPr/>
          <p:nvPr/>
        </p:nvSpPr>
        <p:spPr>
          <a:xfrm>
            <a:off x="3428992" y="142873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2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rot="10800000" flipV="1">
            <a:off x="3214678" y="2071678"/>
            <a:ext cx="569301" cy="1483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rot="10800000" flipV="1">
            <a:off x="2928926" y="2571744"/>
            <a:ext cx="569301" cy="1483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643438" y="150017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1</a:t>
            </a:r>
            <a:endParaRPr lang="fr-FR" dirty="0"/>
          </a:p>
        </p:txBody>
      </p:sp>
      <p:sp>
        <p:nvSpPr>
          <p:cNvPr id="97" name="Rectangle 96"/>
          <p:cNvSpPr/>
          <p:nvPr/>
        </p:nvSpPr>
        <p:spPr>
          <a:xfrm>
            <a:off x="5715008" y="150017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I</a:t>
            </a:r>
            <a:r>
              <a:rPr lang="fr-FR" b="1" baseline="-25000" dirty="0" smtClean="0"/>
              <a:t>2</a:t>
            </a:r>
            <a:endParaRPr lang="fr-FR" dirty="0"/>
          </a:p>
        </p:txBody>
      </p:sp>
      <p:cxnSp>
        <p:nvCxnSpPr>
          <p:cNvPr id="98" name="Connecteur droit avec flèche 97"/>
          <p:cNvCxnSpPr/>
          <p:nvPr/>
        </p:nvCxnSpPr>
        <p:spPr>
          <a:xfrm rot="5400000" flipH="1" flipV="1">
            <a:off x="4501356" y="2356637"/>
            <a:ext cx="714381" cy="1588"/>
          </a:xfrm>
          <a:prstGeom prst="straightConnector1">
            <a:avLst/>
          </a:prstGeom>
          <a:ln w="793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rot="5400000" flipH="1" flipV="1">
            <a:off x="5430050" y="2285199"/>
            <a:ext cx="714381" cy="1588"/>
          </a:xfrm>
          <a:prstGeom prst="straightConnector1">
            <a:avLst/>
          </a:prstGeom>
          <a:ln w="793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/>
          <p:nvPr/>
        </p:nvCxnSpPr>
        <p:spPr>
          <a:xfrm rot="10800000" flipV="1">
            <a:off x="4500562" y="2500306"/>
            <a:ext cx="569301" cy="1483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 rot="10800000" flipV="1">
            <a:off x="5643570" y="2500306"/>
            <a:ext cx="569301" cy="1483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29389" y="1142984"/>
            <a:ext cx="27146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Definition</a:t>
            </a:r>
            <a:r>
              <a:rPr lang="fr-FR" dirty="0" smtClean="0"/>
              <a:t> of </a:t>
            </a:r>
            <a:r>
              <a:rPr lang="fr-FR" dirty="0" err="1" smtClean="0"/>
              <a:t>Ampere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Unit of </a:t>
            </a:r>
            <a:r>
              <a:rPr lang="fr-FR" dirty="0" err="1" smtClean="0"/>
              <a:t>electric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r>
              <a:rPr lang="fr-FR" sz="1400" b="1" dirty="0" smtClean="0"/>
              <a:t>1 A= </a:t>
            </a:r>
            <a:r>
              <a:rPr lang="fr-FR" sz="1400" b="1" dirty="0" err="1" smtClean="0"/>
              <a:t>current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needed</a:t>
            </a:r>
            <a:r>
              <a:rPr lang="fr-FR" sz="1400" b="1" dirty="0" smtClean="0"/>
              <a:t> to have a </a:t>
            </a:r>
            <a:r>
              <a:rPr lang="fr-FR" sz="1400" b="1" dirty="0" err="1" smtClean="0"/>
              <a:t>lineic</a:t>
            </a:r>
            <a:r>
              <a:rPr lang="fr-FR" sz="1400" b="1" dirty="0" smtClean="0"/>
              <a:t> force of 2*10</a:t>
            </a:r>
            <a:r>
              <a:rPr lang="fr-FR" sz="1400" b="1" baseline="30000" dirty="0" smtClean="0"/>
              <a:t>7</a:t>
            </a:r>
            <a:r>
              <a:rPr lang="fr-FR" sz="1400" b="1" dirty="0" smtClean="0"/>
              <a:t> N/m </a:t>
            </a:r>
            <a:r>
              <a:rPr lang="fr-FR" sz="1400" b="1" dirty="0" err="1" smtClean="0"/>
              <a:t>between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two</a:t>
            </a:r>
            <a:r>
              <a:rPr lang="fr-FR" sz="1400" b="1" dirty="0" smtClean="0"/>
              <a:t>  </a:t>
            </a:r>
            <a:r>
              <a:rPr lang="fr-FR" sz="1400" b="1" dirty="0" err="1" smtClean="0"/>
              <a:t>infinite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wires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separated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from</a:t>
            </a:r>
            <a:r>
              <a:rPr lang="fr-FR" sz="1400" b="1" dirty="0" smtClean="0"/>
              <a:t> one </a:t>
            </a:r>
            <a:r>
              <a:rPr lang="fr-FR" sz="1400" b="1" dirty="0" err="1" smtClean="0"/>
              <a:t>meter</a:t>
            </a:r>
            <a:r>
              <a:rPr lang="fr-FR" sz="1400" b="1" dirty="0" smtClean="0"/>
              <a:t>.</a:t>
            </a:r>
            <a:endParaRPr lang="fr-FR" sz="1400" b="1" dirty="0"/>
          </a:p>
        </p:txBody>
      </p:sp>
      <p:pic>
        <p:nvPicPr>
          <p:cNvPr id="44" name="Picture 6" descr="Résultat de recherche d'images pour &quot;lignes de champ maxwell farada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714884"/>
            <a:ext cx="1285884" cy="1402783"/>
          </a:xfrm>
          <a:prstGeom prst="rect">
            <a:avLst/>
          </a:prstGeom>
          <a:noFill/>
        </p:spPr>
      </p:pic>
      <p:sp>
        <p:nvSpPr>
          <p:cNvPr id="45" name="Cylindre 44"/>
          <p:cNvSpPr/>
          <p:nvPr/>
        </p:nvSpPr>
        <p:spPr>
          <a:xfrm rot="13427989">
            <a:off x="3536694" y="4654580"/>
            <a:ext cx="141788" cy="1813194"/>
          </a:xfrm>
          <a:prstGeom prst="can">
            <a:avLst>
              <a:gd name="adj" fmla="val 5456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à coins arrondis 51"/>
          <p:cNvSpPr/>
          <p:nvPr/>
        </p:nvSpPr>
        <p:spPr>
          <a:xfrm>
            <a:off x="500034" y="4214818"/>
            <a:ext cx="7715304" cy="20717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/>
          <p:nvPr/>
        </p:nvCxnSpPr>
        <p:spPr>
          <a:xfrm rot="5400000" flipH="1" flipV="1">
            <a:off x="3393274" y="5179231"/>
            <a:ext cx="642943" cy="571506"/>
          </a:xfrm>
          <a:prstGeom prst="straightConnector1">
            <a:avLst/>
          </a:prstGeom>
          <a:ln w="793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786446" y="457200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Laplace Force </a:t>
            </a:r>
            <a:endParaRPr lang="fr-FR" b="1" dirty="0"/>
          </a:p>
        </p:txBody>
      </p:sp>
      <p:pic>
        <p:nvPicPr>
          <p:cNvPr id="1331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5072074"/>
            <a:ext cx="2500330" cy="59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5143512"/>
            <a:ext cx="505509" cy="49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94" y="5153037"/>
            <a:ext cx="428628" cy="48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4" name="Connecteur droit avec flèche 53"/>
          <p:cNvCxnSpPr/>
          <p:nvPr/>
        </p:nvCxnSpPr>
        <p:spPr>
          <a:xfrm rot="10800000" flipV="1">
            <a:off x="3428992" y="5715016"/>
            <a:ext cx="569301" cy="1483"/>
          </a:xfrm>
          <a:prstGeom prst="straightConnector1">
            <a:avLst/>
          </a:prstGeom>
          <a:ln w="44450">
            <a:solidFill>
              <a:schemeClr val="tx2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1" descr="Résultat de recherche d'images pour &quot;ufaz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0" y="3571875"/>
            <a:ext cx="2921000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3" descr="Résultat de recherche d'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4313"/>
            <a:ext cx="2071688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8" descr="Résultat de recherche d'images pour &quot;asoiu azerbaycan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75" y="1071563"/>
            <a:ext cx="2428875" cy="5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re 1"/>
          <p:cNvSpPr txBox="1">
            <a:spLocks/>
          </p:cNvSpPr>
          <p:nvPr/>
        </p:nvSpPr>
        <p:spPr bwMode="auto">
          <a:xfrm>
            <a:off x="428625" y="20716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4400" b="1" kern="0" dirty="0">
                <a:latin typeface="+mj-lt"/>
                <a:ea typeface="+mj-ea"/>
                <a:cs typeface="+mj-cs"/>
              </a:rPr>
              <a:t>Lectures </a:t>
            </a:r>
            <a:r>
              <a:rPr lang="fr-FR" sz="4400" b="1" kern="0" dirty="0" err="1" smtClean="0">
                <a:latin typeface="+mj-lt"/>
                <a:ea typeface="+mj-ea"/>
                <a:cs typeface="+mj-cs"/>
              </a:rPr>
              <a:t>Physics</a:t>
            </a:r>
            <a:r>
              <a:rPr lang="fr-FR" sz="4400" b="1" kern="0" dirty="0">
                <a:latin typeface="+mj-lt"/>
                <a:ea typeface="+mj-ea"/>
                <a:cs typeface="+mj-cs"/>
              </a:rPr>
              <a:t> </a:t>
            </a:r>
            <a:r>
              <a:rPr lang="fr-FR" sz="4400" b="1" kern="0" dirty="0" smtClean="0">
                <a:latin typeface="+mj-lt"/>
                <a:ea typeface="+mj-ea"/>
                <a:cs typeface="+mj-cs"/>
              </a:rPr>
              <a:t>L2</a:t>
            </a:r>
          </a:p>
          <a:p>
            <a:pPr algn="ctr" eaLnBrk="0" hangingPunct="0">
              <a:defRPr/>
            </a:pPr>
            <a:r>
              <a:rPr lang="fr-FR" sz="4400" b="1" kern="0" dirty="0" err="1" smtClean="0">
                <a:latin typeface="+mj-lt"/>
                <a:ea typeface="+mj-ea"/>
                <a:cs typeface="+mj-cs"/>
              </a:rPr>
              <a:t>Electromagnetism</a:t>
            </a:r>
            <a:endParaRPr lang="fr-FR" sz="44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205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pic>
        <p:nvPicPr>
          <p:cNvPr id="31746" name="Picture 2" descr="Résultat de recherche d'images pour &quot;lignes de champs solenoid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12" y="2000240"/>
            <a:ext cx="2190752" cy="1785464"/>
          </a:xfrm>
          <a:prstGeom prst="rect">
            <a:avLst/>
          </a:prstGeom>
          <a:noFill/>
        </p:spPr>
      </p:pic>
      <p:pic>
        <p:nvPicPr>
          <p:cNvPr id="31748" name="Picture 4" descr="Résultat de recherche d'images pour &quot;lignes de champs solenoid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1155" y="2000240"/>
            <a:ext cx="2039428" cy="1357322"/>
          </a:xfrm>
          <a:prstGeom prst="rect">
            <a:avLst/>
          </a:prstGeom>
          <a:noFill/>
        </p:spPr>
      </p:pic>
      <p:pic>
        <p:nvPicPr>
          <p:cNvPr id="34" name="Picture 2" descr="Résultat de recherche d'images pour &quot;lignes de champ aimant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4357694"/>
            <a:ext cx="2169929" cy="1578130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>
            <a:off x="285720" y="642918"/>
            <a:ext cx="61436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 smtClean="0"/>
              <a:t>Further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discovered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phenomena</a:t>
            </a:r>
            <a:endParaRPr lang="fr-FR" sz="2000" b="1" dirty="0" smtClean="0"/>
          </a:p>
          <a:p>
            <a:r>
              <a:rPr lang="fr-FR" sz="2000" b="1" dirty="0" smtClean="0"/>
              <a:t> Important </a:t>
            </a:r>
            <a:r>
              <a:rPr lang="fr-FR" sz="2000" b="1" dirty="0" err="1" smtClean="0"/>
              <a:t>device</a:t>
            </a:r>
            <a:r>
              <a:rPr lang="fr-FR" sz="2000" b="1" dirty="0" smtClean="0"/>
              <a:t>: </a:t>
            </a:r>
            <a:r>
              <a:rPr lang="fr-FR" sz="2000" b="1" i="1" dirty="0" err="1" smtClean="0"/>
              <a:t>Solenoid</a:t>
            </a:r>
            <a:r>
              <a:rPr lang="fr-FR" sz="2000" b="1" i="1" dirty="0" smtClean="0"/>
              <a:t>- or self or </a:t>
            </a:r>
            <a:r>
              <a:rPr lang="fr-FR" sz="2000" b="1" i="1" dirty="0" err="1" smtClean="0"/>
              <a:t>magnetic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coil</a:t>
            </a:r>
            <a:endParaRPr lang="fr-FR" sz="2000" b="1" i="1" dirty="0" smtClean="0"/>
          </a:p>
        </p:txBody>
      </p:sp>
      <p:pic>
        <p:nvPicPr>
          <p:cNvPr id="33794" name="Picture 2" descr="Résultat de recherche d'images pour &quot;ligne de champ aimant droit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4357694"/>
            <a:ext cx="2333800" cy="1571636"/>
          </a:xfrm>
          <a:prstGeom prst="rect">
            <a:avLst/>
          </a:prstGeom>
          <a:noFill/>
        </p:spPr>
      </p:pic>
      <p:sp>
        <p:nvSpPr>
          <p:cNvPr id="54" name="ZoneTexte 53"/>
          <p:cNvSpPr txBox="1"/>
          <p:nvPr/>
        </p:nvSpPr>
        <p:spPr>
          <a:xfrm>
            <a:off x="214282" y="4572008"/>
            <a:ext cx="303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Similar</a:t>
            </a:r>
            <a:r>
              <a:rPr lang="fr-FR" b="1" dirty="0" smtClean="0"/>
              <a:t> </a:t>
            </a:r>
            <a:r>
              <a:rPr lang="fr-FR" b="1" dirty="0" err="1" smtClean="0"/>
              <a:t>properties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Ones</a:t>
            </a:r>
            <a:r>
              <a:rPr lang="fr-FR" b="1" dirty="0" smtClean="0"/>
              <a:t> </a:t>
            </a:r>
            <a:r>
              <a:rPr lang="fr-FR" b="1" dirty="0" err="1" smtClean="0"/>
              <a:t>given</a:t>
            </a:r>
            <a:r>
              <a:rPr lang="fr-FR" b="1" dirty="0" smtClean="0"/>
              <a:t> by </a:t>
            </a:r>
            <a:r>
              <a:rPr lang="fr-FR" b="1" dirty="0" err="1" smtClean="0"/>
              <a:t>natural</a:t>
            </a:r>
            <a:r>
              <a:rPr lang="fr-FR" b="1" dirty="0" smtClean="0"/>
              <a:t> </a:t>
            </a:r>
            <a:r>
              <a:rPr lang="fr-FR" b="1" dirty="0" err="1" smtClean="0"/>
              <a:t>magnet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14282" y="1500174"/>
            <a:ext cx="16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FF0000"/>
                </a:solidFill>
              </a:rPr>
              <a:t>1 </a:t>
            </a:r>
            <a:r>
              <a:rPr lang="fr-FR" sz="1600" b="1" dirty="0" err="1" smtClean="0">
                <a:solidFill>
                  <a:srgbClr val="FF0000"/>
                </a:solidFill>
              </a:rPr>
              <a:t>loop</a:t>
            </a:r>
            <a:r>
              <a:rPr lang="fr-FR" sz="1600" b="1" dirty="0" smtClean="0">
                <a:solidFill>
                  <a:srgbClr val="FF0000"/>
                </a:solidFill>
              </a:rPr>
              <a:t> of </a:t>
            </a:r>
            <a:r>
              <a:rPr lang="fr-FR" sz="1600" b="1" dirty="0" err="1" smtClean="0">
                <a:solidFill>
                  <a:srgbClr val="FF0000"/>
                </a:solidFill>
              </a:rPr>
              <a:t>current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428992" y="1571612"/>
            <a:ext cx="2189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>
                <a:solidFill>
                  <a:srgbClr val="FF0000"/>
                </a:solidFill>
              </a:rPr>
              <a:t>Many</a:t>
            </a:r>
            <a:r>
              <a:rPr lang="fr-FR" sz="1600" b="1" dirty="0" smtClean="0">
                <a:solidFill>
                  <a:srgbClr val="FF0000"/>
                </a:solidFill>
              </a:rPr>
              <a:t>  </a:t>
            </a:r>
            <a:r>
              <a:rPr lang="fr-FR" sz="1600" b="1" dirty="0" err="1" smtClean="0">
                <a:solidFill>
                  <a:srgbClr val="FF0000"/>
                </a:solidFill>
              </a:rPr>
              <a:t>loops</a:t>
            </a:r>
            <a:r>
              <a:rPr lang="fr-FR" sz="1600" b="1" dirty="0" smtClean="0">
                <a:solidFill>
                  <a:srgbClr val="FF0000"/>
                </a:solidFill>
              </a:rPr>
              <a:t> of </a:t>
            </a:r>
            <a:r>
              <a:rPr lang="fr-FR" sz="1600" b="1" dirty="0" err="1" smtClean="0">
                <a:solidFill>
                  <a:srgbClr val="FF0000"/>
                </a:solidFill>
              </a:rPr>
              <a:t>current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428728" y="2857496"/>
            <a:ext cx="214314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/>
          <p:cNvSpPr txBox="1"/>
          <p:nvPr/>
        </p:nvSpPr>
        <p:spPr>
          <a:xfrm>
            <a:off x="3286116" y="3286124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Creation</a:t>
            </a:r>
            <a:r>
              <a:rPr lang="fr-FR" dirty="0" smtClean="0"/>
              <a:t> of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 the </a:t>
            </a:r>
            <a:r>
              <a:rPr lang="fr-FR" dirty="0" err="1" smtClean="0"/>
              <a:t>solenoide</a:t>
            </a:r>
            <a:endParaRPr lang="fr-FR" dirty="0"/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1785926"/>
            <a:ext cx="2000232" cy="2230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214282" y="2857496"/>
            <a:ext cx="22145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Michael Faraday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1791-1867</a:t>
            </a:r>
            <a:endParaRPr lang="fr-FR" sz="2000" b="1" i="1" dirty="0"/>
          </a:p>
        </p:txBody>
      </p:sp>
      <p:pic>
        <p:nvPicPr>
          <p:cNvPr id="15" name="Picture 8" descr="Résultat de recherche d'images pour &quot;farada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1357322" cy="150813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3108" y="1142984"/>
            <a:ext cx="349647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Important contribution</a:t>
            </a:r>
          </a:p>
          <a:p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</a:t>
            </a:r>
            <a:r>
              <a:rPr lang="fr-FR" b="1" dirty="0" err="1" smtClean="0"/>
              <a:t>Chemistry</a:t>
            </a:r>
            <a:r>
              <a:rPr lang="fr-FR" b="1" dirty="0" smtClean="0"/>
              <a:t> (</a:t>
            </a:r>
            <a:r>
              <a:rPr lang="fr-FR" b="1" dirty="0" err="1" smtClean="0"/>
              <a:t>electrolysis</a:t>
            </a:r>
            <a:r>
              <a:rPr lang="fr-FR" b="1" dirty="0" smtClean="0"/>
              <a:t>)</a:t>
            </a:r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Notion of </a:t>
            </a:r>
            <a:r>
              <a:rPr lang="fr-FR" b="1" i="1" dirty="0" err="1" smtClean="0">
                <a:solidFill>
                  <a:srgbClr val="FF0000"/>
                </a:solidFill>
              </a:rPr>
              <a:t>vectors</a:t>
            </a:r>
            <a:r>
              <a:rPr lang="fr-FR" b="1" i="1" dirty="0" smtClean="0">
                <a:solidFill>
                  <a:srgbClr val="FF0000"/>
                </a:solidFill>
              </a:rPr>
              <a:t> </a:t>
            </a:r>
            <a:r>
              <a:rPr lang="fr-FR" b="1" i="1" dirty="0" err="1" smtClean="0">
                <a:solidFill>
                  <a:srgbClr val="FF0000"/>
                </a:solidFill>
              </a:rPr>
              <a:t>fields</a:t>
            </a:r>
            <a:endParaRPr lang="fr-FR" sz="8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000" b="1" i="1" dirty="0" smtClean="0">
                <a:solidFill>
                  <a:srgbClr val="002060"/>
                </a:solidFill>
              </a:rPr>
              <a:t>      </a:t>
            </a:r>
            <a:r>
              <a:rPr lang="fr-FR" sz="2000" b="1" i="1" dirty="0" err="1" smtClean="0">
                <a:solidFill>
                  <a:srgbClr val="002060"/>
                </a:solidFill>
              </a:rPr>
              <a:t>Electromagnetic</a:t>
            </a:r>
            <a:r>
              <a:rPr lang="fr-FR" sz="2000" b="1" i="1" dirty="0" smtClean="0">
                <a:solidFill>
                  <a:srgbClr val="002060"/>
                </a:solidFill>
              </a:rPr>
              <a:t> Induction</a:t>
            </a:r>
            <a:endParaRPr lang="fr-FR" sz="2000" b="1" i="1" dirty="0">
              <a:solidFill>
                <a:srgbClr val="00206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86050" y="1571612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29698" name="AutoShape 2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AutoShape 4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85720" y="642918"/>
            <a:ext cx="5171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1831: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Magnetism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can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induce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electricity</a:t>
            </a:r>
            <a:endParaRPr lang="fr-FR" sz="2400" b="1" i="1" dirty="0">
              <a:solidFill>
                <a:srgbClr val="FF0000"/>
              </a:solidFill>
            </a:endParaRPr>
          </a:p>
        </p:txBody>
      </p:sp>
      <p:pic>
        <p:nvPicPr>
          <p:cNvPr id="137218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785794"/>
            <a:ext cx="2714583" cy="17800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214282" y="2857496"/>
            <a:ext cx="22145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Michael Faraday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1791-1867</a:t>
            </a:r>
            <a:endParaRPr lang="fr-FR" sz="2000" b="1" i="1" dirty="0"/>
          </a:p>
        </p:txBody>
      </p:sp>
      <p:pic>
        <p:nvPicPr>
          <p:cNvPr id="15" name="Picture 8" descr="Résultat de recherche d'images pour &quot;farada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1357322" cy="150813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3108" y="1142984"/>
            <a:ext cx="349647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Important contribution</a:t>
            </a:r>
          </a:p>
          <a:p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</a:t>
            </a:r>
            <a:r>
              <a:rPr lang="fr-FR" b="1" dirty="0" err="1" smtClean="0"/>
              <a:t>Chemistry</a:t>
            </a:r>
            <a:r>
              <a:rPr lang="fr-FR" b="1" dirty="0" smtClean="0"/>
              <a:t> (</a:t>
            </a:r>
            <a:r>
              <a:rPr lang="fr-FR" b="1" dirty="0" err="1" smtClean="0"/>
              <a:t>electrolysis</a:t>
            </a:r>
            <a:r>
              <a:rPr lang="fr-FR" b="1" dirty="0" smtClean="0"/>
              <a:t>)</a:t>
            </a:r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Notion of </a:t>
            </a:r>
            <a:r>
              <a:rPr lang="fr-FR" b="1" i="1" dirty="0" err="1" smtClean="0">
                <a:solidFill>
                  <a:srgbClr val="FF0000"/>
                </a:solidFill>
              </a:rPr>
              <a:t>vectors</a:t>
            </a:r>
            <a:r>
              <a:rPr lang="fr-FR" b="1" i="1" dirty="0" smtClean="0">
                <a:solidFill>
                  <a:srgbClr val="FF0000"/>
                </a:solidFill>
              </a:rPr>
              <a:t> </a:t>
            </a:r>
            <a:r>
              <a:rPr lang="fr-FR" b="1" i="1" dirty="0" err="1" smtClean="0">
                <a:solidFill>
                  <a:srgbClr val="FF0000"/>
                </a:solidFill>
              </a:rPr>
              <a:t>fields</a:t>
            </a:r>
            <a:endParaRPr lang="fr-FR" sz="8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000" b="1" i="1" dirty="0" smtClean="0">
                <a:solidFill>
                  <a:srgbClr val="002060"/>
                </a:solidFill>
              </a:rPr>
              <a:t>      </a:t>
            </a:r>
            <a:r>
              <a:rPr lang="fr-FR" sz="2000" b="1" i="1" dirty="0" err="1" smtClean="0">
                <a:solidFill>
                  <a:srgbClr val="002060"/>
                </a:solidFill>
              </a:rPr>
              <a:t>Electromagnetic</a:t>
            </a:r>
            <a:r>
              <a:rPr lang="fr-FR" sz="2000" b="1" i="1" dirty="0" smtClean="0">
                <a:solidFill>
                  <a:srgbClr val="002060"/>
                </a:solidFill>
              </a:rPr>
              <a:t> Induction</a:t>
            </a:r>
            <a:endParaRPr lang="fr-FR" sz="2000" b="1" i="1" dirty="0">
              <a:solidFill>
                <a:srgbClr val="00206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86050" y="1571612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29698" name="AutoShape 2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AutoShape 4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85720" y="642918"/>
            <a:ext cx="5171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1831: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Magnetism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can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induce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electricity</a:t>
            </a:r>
            <a:endParaRPr lang="fr-FR" sz="2400" b="1" i="1" dirty="0">
              <a:solidFill>
                <a:srgbClr val="FF0000"/>
              </a:solidFill>
            </a:endParaRPr>
          </a:p>
        </p:txBody>
      </p:sp>
      <p:grpSp>
        <p:nvGrpSpPr>
          <p:cNvPr id="70" name="Groupe 69"/>
          <p:cNvGrpSpPr/>
          <p:nvPr/>
        </p:nvGrpSpPr>
        <p:grpSpPr>
          <a:xfrm>
            <a:off x="6000760" y="2928934"/>
            <a:ext cx="2500330" cy="1785950"/>
            <a:chOff x="6429388" y="2500306"/>
            <a:chExt cx="2571768" cy="1895481"/>
          </a:xfrm>
        </p:grpSpPr>
        <p:pic>
          <p:nvPicPr>
            <p:cNvPr id="130049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29388" y="2500306"/>
              <a:ext cx="2571768" cy="1304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9" name="Connecteur droit 38"/>
            <p:cNvCxnSpPr/>
            <p:nvPr/>
          </p:nvCxnSpPr>
          <p:spPr>
            <a:xfrm>
              <a:off x="7000892" y="3786190"/>
              <a:ext cx="107157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0051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15206" y="3357562"/>
              <a:ext cx="1162050" cy="1038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8" name="Connecteur droit 37"/>
            <p:cNvCxnSpPr/>
            <p:nvPr/>
          </p:nvCxnSpPr>
          <p:spPr>
            <a:xfrm>
              <a:off x="8216132" y="3786190"/>
              <a:ext cx="28495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e 75"/>
          <p:cNvGrpSpPr/>
          <p:nvPr/>
        </p:nvGrpSpPr>
        <p:grpSpPr>
          <a:xfrm>
            <a:off x="2928926" y="2928934"/>
            <a:ext cx="1774632" cy="1857388"/>
            <a:chOff x="2714612" y="2928934"/>
            <a:chExt cx="1774632" cy="1857388"/>
          </a:xfrm>
        </p:grpSpPr>
        <p:pic>
          <p:nvPicPr>
            <p:cNvPr id="130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14612" y="2928934"/>
              <a:ext cx="1733178" cy="1047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9" name="Connecteur droit 28"/>
            <p:cNvCxnSpPr/>
            <p:nvPr/>
          </p:nvCxnSpPr>
          <p:spPr>
            <a:xfrm rot="5400000">
              <a:off x="2751125" y="4178305"/>
              <a:ext cx="642148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3071802" y="4500570"/>
              <a:ext cx="107157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rot="5400000">
              <a:off x="3822695" y="4178305"/>
              <a:ext cx="64294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/>
            <p:cNvSpPr/>
            <p:nvPr/>
          </p:nvSpPr>
          <p:spPr>
            <a:xfrm>
              <a:off x="3286116" y="4214818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428992" y="42862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G</a:t>
              </a:r>
              <a:endParaRPr lang="fr-FR" dirty="0"/>
            </a:p>
          </p:txBody>
        </p:sp>
        <p:cxnSp>
          <p:nvCxnSpPr>
            <p:cNvPr id="72" name="Connecteur droit 71"/>
            <p:cNvCxnSpPr/>
            <p:nvPr/>
          </p:nvCxnSpPr>
          <p:spPr>
            <a:xfrm rot="16200000" flipH="1">
              <a:off x="4143372" y="4000504"/>
              <a:ext cx="142876" cy="1428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 rot="5400000" flipH="1" flipV="1">
              <a:off x="4000496" y="4000504"/>
              <a:ext cx="142876" cy="1428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ZoneTexte 74"/>
            <p:cNvSpPr txBox="1"/>
            <p:nvPr/>
          </p:nvSpPr>
          <p:spPr>
            <a:xfrm>
              <a:off x="4214810" y="414338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I</a:t>
              </a:r>
              <a:endParaRPr lang="fr-FR" b="1" dirty="0"/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2857488" y="4929198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coil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produces</a:t>
            </a:r>
            <a:endParaRPr lang="fr-FR" dirty="0" smtClean="0"/>
          </a:p>
          <a:p>
            <a:r>
              <a:rPr lang="fr-FR" dirty="0" smtClean="0"/>
              <a:t>a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6143636" y="5000636"/>
            <a:ext cx="2569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coil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</a:t>
            </a:r>
          </a:p>
          <a:p>
            <a:r>
              <a:rPr lang="fr-FR" dirty="0" smtClean="0"/>
              <a:t>a  </a:t>
            </a:r>
            <a:r>
              <a:rPr lang="fr-FR" dirty="0" err="1" smtClean="0"/>
              <a:t>voltmeter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137218" name="Picture 2" descr="Image associÃ©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84" y="785794"/>
            <a:ext cx="2714583" cy="17800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Connecteur droit 56"/>
          <p:cNvCxnSpPr/>
          <p:nvPr/>
        </p:nvCxnSpPr>
        <p:spPr>
          <a:xfrm>
            <a:off x="2428860" y="3357562"/>
            <a:ext cx="3500462" cy="1588"/>
          </a:xfrm>
          <a:prstGeom prst="line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214282" y="2857496"/>
            <a:ext cx="22145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Michael Faraday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1791-1867</a:t>
            </a:r>
            <a:endParaRPr lang="fr-FR" sz="2000" b="1" i="1" dirty="0"/>
          </a:p>
        </p:txBody>
      </p:sp>
      <p:pic>
        <p:nvPicPr>
          <p:cNvPr id="15" name="Picture 8" descr="Résultat de recherche d'images pour &quot;farada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1357322" cy="150813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3108" y="1142984"/>
            <a:ext cx="349647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Important contribution</a:t>
            </a:r>
          </a:p>
          <a:p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</a:t>
            </a:r>
            <a:r>
              <a:rPr lang="fr-FR" b="1" dirty="0" err="1" smtClean="0"/>
              <a:t>Chemistry</a:t>
            </a:r>
            <a:r>
              <a:rPr lang="fr-FR" b="1" dirty="0" smtClean="0"/>
              <a:t> (</a:t>
            </a:r>
            <a:r>
              <a:rPr lang="fr-FR" b="1" dirty="0" err="1" smtClean="0"/>
              <a:t>electrolysis</a:t>
            </a:r>
            <a:r>
              <a:rPr lang="fr-FR" b="1" dirty="0" smtClean="0"/>
              <a:t>)</a:t>
            </a:r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Notion of </a:t>
            </a:r>
            <a:r>
              <a:rPr lang="fr-FR" b="1" i="1" dirty="0" err="1" smtClean="0">
                <a:solidFill>
                  <a:srgbClr val="FF0000"/>
                </a:solidFill>
              </a:rPr>
              <a:t>vectors</a:t>
            </a:r>
            <a:r>
              <a:rPr lang="fr-FR" b="1" i="1" dirty="0" smtClean="0">
                <a:solidFill>
                  <a:srgbClr val="FF0000"/>
                </a:solidFill>
              </a:rPr>
              <a:t> </a:t>
            </a:r>
            <a:r>
              <a:rPr lang="fr-FR" b="1" i="1" dirty="0" err="1" smtClean="0">
                <a:solidFill>
                  <a:srgbClr val="FF0000"/>
                </a:solidFill>
              </a:rPr>
              <a:t>fields</a:t>
            </a:r>
            <a:endParaRPr lang="fr-FR" sz="8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000" b="1" i="1" dirty="0" smtClean="0">
                <a:solidFill>
                  <a:srgbClr val="002060"/>
                </a:solidFill>
              </a:rPr>
              <a:t>      </a:t>
            </a:r>
            <a:r>
              <a:rPr lang="fr-FR" sz="2000" b="1" i="1" dirty="0" err="1" smtClean="0">
                <a:solidFill>
                  <a:srgbClr val="002060"/>
                </a:solidFill>
              </a:rPr>
              <a:t>Electromagnetic</a:t>
            </a:r>
            <a:r>
              <a:rPr lang="fr-FR" sz="2000" b="1" i="1" dirty="0" smtClean="0">
                <a:solidFill>
                  <a:srgbClr val="002060"/>
                </a:solidFill>
              </a:rPr>
              <a:t> Induction</a:t>
            </a:r>
            <a:endParaRPr lang="fr-FR" sz="2000" b="1" i="1" dirty="0">
              <a:solidFill>
                <a:srgbClr val="00206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86050" y="1571612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29698" name="AutoShape 2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AutoShape 4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85720" y="642918"/>
            <a:ext cx="5171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1831: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Magnetism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can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induce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electricity</a:t>
            </a:r>
            <a:endParaRPr lang="fr-FR" sz="2400" b="1" i="1" dirty="0">
              <a:solidFill>
                <a:srgbClr val="FF0000"/>
              </a:solidFill>
            </a:endParaRPr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916" y="2786058"/>
            <a:ext cx="14382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e 57"/>
          <p:cNvGrpSpPr/>
          <p:nvPr/>
        </p:nvGrpSpPr>
        <p:grpSpPr>
          <a:xfrm>
            <a:off x="9929850" y="1500174"/>
            <a:ext cx="1000132" cy="999338"/>
            <a:chOff x="4786314" y="4787116"/>
            <a:chExt cx="1000132" cy="999338"/>
          </a:xfrm>
        </p:grpSpPr>
        <p:sp>
          <p:nvSpPr>
            <p:cNvPr id="41" name="Ellipse 40"/>
            <p:cNvSpPr/>
            <p:nvPr/>
          </p:nvSpPr>
          <p:spPr>
            <a:xfrm>
              <a:off x="4786314" y="4857760"/>
              <a:ext cx="1000132" cy="9286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5143504" y="485776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0</a:t>
              </a:r>
              <a:endParaRPr lang="fr-FR" sz="1400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rot="5400000" flipH="1" flipV="1">
              <a:off x="5106991" y="5250669"/>
              <a:ext cx="357984" cy="7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>
              <a:stCxn id="41" idx="0"/>
            </p:cNvCxnSpPr>
            <p:nvPr/>
          </p:nvCxnSpPr>
          <p:spPr>
            <a:xfrm rot="5400000" flipH="1" flipV="1">
              <a:off x="5250661" y="4822041"/>
              <a:ext cx="7143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>
              <a:endCxn id="41" idx="7"/>
            </p:cNvCxnSpPr>
            <p:nvPr/>
          </p:nvCxnSpPr>
          <p:spPr>
            <a:xfrm rot="5400000">
              <a:off x="5609492" y="4959686"/>
              <a:ext cx="64566" cy="35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>
              <a:stCxn id="41" idx="1"/>
            </p:cNvCxnSpPr>
            <p:nvPr/>
          </p:nvCxnSpPr>
          <p:spPr>
            <a:xfrm rot="16200000" flipV="1">
              <a:off x="4898702" y="4959686"/>
              <a:ext cx="64566" cy="35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rot="5400000" flipH="1" flipV="1">
              <a:off x="5465769" y="4892685"/>
              <a:ext cx="7143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 rot="5400000">
              <a:off x="5036347" y="4893479"/>
              <a:ext cx="7143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58"/>
          <p:cNvGrpSpPr/>
          <p:nvPr/>
        </p:nvGrpSpPr>
        <p:grpSpPr>
          <a:xfrm>
            <a:off x="6786578" y="5000636"/>
            <a:ext cx="1000132" cy="999338"/>
            <a:chOff x="4786314" y="4787116"/>
            <a:chExt cx="1000132" cy="999338"/>
          </a:xfrm>
        </p:grpSpPr>
        <p:sp>
          <p:nvSpPr>
            <p:cNvPr id="60" name="Ellipse 59"/>
            <p:cNvSpPr/>
            <p:nvPr/>
          </p:nvSpPr>
          <p:spPr>
            <a:xfrm>
              <a:off x="4786314" y="4857760"/>
              <a:ext cx="1000132" cy="9286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5143504" y="485776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0</a:t>
              </a:r>
              <a:endParaRPr lang="fr-FR" sz="1400" dirty="0"/>
            </a:p>
          </p:txBody>
        </p:sp>
        <p:cxnSp>
          <p:nvCxnSpPr>
            <p:cNvPr id="62" name="Connecteur droit avec flèche 61"/>
            <p:cNvCxnSpPr/>
            <p:nvPr/>
          </p:nvCxnSpPr>
          <p:spPr>
            <a:xfrm flipV="1">
              <a:off x="5285586" y="5215744"/>
              <a:ext cx="429422" cy="2143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>
              <a:stCxn id="60" idx="0"/>
            </p:cNvCxnSpPr>
            <p:nvPr/>
          </p:nvCxnSpPr>
          <p:spPr>
            <a:xfrm rot="5400000" flipH="1" flipV="1">
              <a:off x="5250661" y="4822041"/>
              <a:ext cx="7143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>
              <a:endCxn id="60" idx="7"/>
            </p:cNvCxnSpPr>
            <p:nvPr/>
          </p:nvCxnSpPr>
          <p:spPr>
            <a:xfrm rot="5400000">
              <a:off x="5609492" y="4959686"/>
              <a:ext cx="64566" cy="35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>
              <a:stCxn id="60" idx="1"/>
            </p:cNvCxnSpPr>
            <p:nvPr/>
          </p:nvCxnSpPr>
          <p:spPr>
            <a:xfrm rot="16200000" flipV="1">
              <a:off x="4898702" y="4959686"/>
              <a:ext cx="64566" cy="35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 rot="5400000" flipH="1" flipV="1">
              <a:off x="5465769" y="4892685"/>
              <a:ext cx="7143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 rot="5400000">
              <a:off x="5036347" y="4893479"/>
              <a:ext cx="7143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69"/>
          <p:cNvGrpSpPr/>
          <p:nvPr/>
        </p:nvGrpSpPr>
        <p:grpSpPr>
          <a:xfrm>
            <a:off x="6000760" y="2928935"/>
            <a:ext cx="2500330" cy="1229518"/>
            <a:chOff x="6429388" y="2500306"/>
            <a:chExt cx="2571768" cy="1304923"/>
          </a:xfrm>
        </p:grpSpPr>
        <p:pic>
          <p:nvPicPr>
            <p:cNvPr id="130049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29388" y="2500306"/>
              <a:ext cx="2571768" cy="1304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9" name="Connecteur droit 38"/>
            <p:cNvCxnSpPr/>
            <p:nvPr/>
          </p:nvCxnSpPr>
          <p:spPr>
            <a:xfrm>
              <a:off x="7000892" y="3786190"/>
              <a:ext cx="107157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8216132" y="3786190"/>
              <a:ext cx="28495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75"/>
          <p:cNvGrpSpPr/>
          <p:nvPr/>
        </p:nvGrpSpPr>
        <p:grpSpPr>
          <a:xfrm>
            <a:off x="3643306" y="2928934"/>
            <a:ext cx="1774632" cy="1857388"/>
            <a:chOff x="2714612" y="2928934"/>
            <a:chExt cx="1774632" cy="1857388"/>
          </a:xfrm>
        </p:grpSpPr>
        <p:pic>
          <p:nvPicPr>
            <p:cNvPr id="1300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14612" y="2928934"/>
              <a:ext cx="1733178" cy="1047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9" name="Connecteur droit 28"/>
            <p:cNvCxnSpPr/>
            <p:nvPr/>
          </p:nvCxnSpPr>
          <p:spPr>
            <a:xfrm rot="5400000">
              <a:off x="2751125" y="4178305"/>
              <a:ext cx="642148" cy="7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3071802" y="4500570"/>
              <a:ext cx="107157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rot="5400000">
              <a:off x="3822695" y="4178305"/>
              <a:ext cx="64294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/>
            <p:cNvSpPr/>
            <p:nvPr/>
          </p:nvSpPr>
          <p:spPr>
            <a:xfrm>
              <a:off x="3286116" y="4214818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428992" y="42862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G</a:t>
              </a:r>
              <a:endParaRPr lang="fr-FR" dirty="0"/>
            </a:p>
          </p:txBody>
        </p:sp>
        <p:cxnSp>
          <p:nvCxnSpPr>
            <p:cNvPr id="72" name="Connecteur droit 71"/>
            <p:cNvCxnSpPr/>
            <p:nvPr/>
          </p:nvCxnSpPr>
          <p:spPr>
            <a:xfrm rot="16200000" flipH="1">
              <a:off x="4143372" y="4000504"/>
              <a:ext cx="142876" cy="1428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/>
            <p:cNvCxnSpPr/>
            <p:nvPr/>
          </p:nvCxnSpPr>
          <p:spPr>
            <a:xfrm rot="5400000" flipH="1" flipV="1">
              <a:off x="4000496" y="4000504"/>
              <a:ext cx="142876" cy="1428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ZoneTexte 74"/>
            <p:cNvSpPr txBox="1"/>
            <p:nvPr/>
          </p:nvSpPr>
          <p:spPr>
            <a:xfrm>
              <a:off x="4214810" y="414338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I</a:t>
              </a:r>
              <a:endParaRPr lang="fr-FR" b="1" dirty="0"/>
            </a:p>
          </p:txBody>
        </p:sp>
      </p:grp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6578" y="3714753"/>
            <a:ext cx="1117265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ZoneTexte 57"/>
          <p:cNvSpPr txBox="1"/>
          <p:nvPr/>
        </p:nvSpPr>
        <p:spPr>
          <a:xfrm>
            <a:off x="357158" y="4214818"/>
            <a:ext cx="2383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We</a:t>
            </a:r>
            <a:r>
              <a:rPr lang="fr-FR" b="1" dirty="0" smtClean="0">
                <a:solidFill>
                  <a:srgbClr val="FF0000"/>
                </a:solidFill>
              </a:rPr>
              <a:t> move the first </a:t>
            </a:r>
            <a:r>
              <a:rPr lang="fr-FR" b="1" dirty="0" err="1" smtClean="0">
                <a:solidFill>
                  <a:srgbClr val="FF0000"/>
                </a:solidFill>
              </a:rPr>
              <a:t>coil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close to the second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and a voltage </a:t>
            </a:r>
            <a:r>
              <a:rPr lang="fr-FR" b="1" dirty="0" err="1" smtClean="0">
                <a:solidFill>
                  <a:srgbClr val="FF0000"/>
                </a:solidFill>
              </a:rPr>
              <a:t>appears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u="sng" dirty="0" err="1" smtClean="0">
                <a:solidFill>
                  <a:srgbClr val="FF0000"/>
                </a:solidFill>
              </a:rPr>
              <a:t>during</a:t>
            </a:r>
            <a:r>
              <a:rPr lang="fr-FR" b="1" u="sng" dirty="0" smtClean="0">
                <a:solidFill>
                  <a:srgbClr val="FF0000"/>
                </a:solidFill>
              </a:rPr>
              <a:t> the motion !</a:t>
            </a:r>
            <a:endParaRPr lang="fr-FR" b="1" u="sng" dirty="0">
              <a:solidFill>
                <a:srgbClr val="FF0000"/>
              </a:solidFill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7715272" y="4143380"/>
            <a:ext cx="285752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3428992" y="5286388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If motion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faster</a:t>
            </a:r>
            <a:r>
              <a:rPr lang="fr-FR" dirty="0" smtClean="0"/>
              <a:t>, voltage</a:t>
            </a:r>
          </a:p>
          <a:p>
            <a:r>
              <a:rPr lang="fr-FR" dirty="0" smtClean="0"/>
              <a:t>In the second </a:t>
            </a:r>
            <a:r>
              <a:rPr lang="fr-FR" dirty="0" err="1" smtClean="0"/>
              <a:t>coil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higher</a:t>
            </a:r>
            <a:r>
              <a:rPr lang="fr-FR" dirty="0" smtClean="0"/>
              <a:t> !</a:t>
            </a:r>
            <a:endParaRPr lang="fr-FR" dirty="0"/>
          </a:p>
        </p:txBody>
      </p:sp>
      <p:cxnSp>
        <p:nvCxnSpPr>
          <p:cNvPr id="73" name="Connecteur droit avec flèche 72"/>
          <p:cNvCxnSpPr/>
          <p:nvPr/>
        </p:nvCxnSpPr>
        <p:spPr>
          <a:xfrm>
            <a:off x="2857488" y="3357562"/>
            <a:ext cx="500066" cy="1588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2857488" y="350043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tx2"/>
                </a:solidFill>
              </a:rPr>
              <a:t>v</a:t>
            </a:r>
            <a:endParaRPr lang="fr-FR" sz="2800" b="1" dirty="0">
              <a:solidFill>
                <a:schemeClr val="tx2"/>
              </a:solidFill>
            </a:endParaRPr>
          </a:p>
        </p:txBody>
      </p:sp>
      <p:pic>
        <p:nvPicPr>
          <p:cNvPr id="59" name="Picture 2" descr="Image associÃ©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84" y="785794"/>
            <a:ext cx="2714583" cy="17800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214282" y="2857496"/>
            <a:ext cx="22145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Michael Faraday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1791-1867</a:t>
            </a:r>
            <a:endParaRPr lang="fr-FR" sz="2000" b="1" i="1" dirty="0"/>
          </a:p>
        </p:txBody>
      </p:sp>
      <p:pic>
        <p:nvPicPr>
          <p:cNvPr id="15" name="Picture 8" descr="Résultat de recherche d'images pour &quot;farada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1357322" cy="150813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3108" y="1142984"/>
            <a:ext cx="349647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Important contribution</a:t>
            </a:r>
          </a:p>
          <a:p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</a:t>
            </a:r>
            <a:r>
              <a:rPr lang="fr-FR" b="1" dirty="0" err="1" smtClean="0"/>
              <a:t>Chemistry</a:t>
            </a:r>
            <a:r>
              <a:rPr lang="fr-FR" b="1" dirty="0" smtClean="0"/>
              <a:t> (</a:t>
            </a:r>
            <a:r>
              <a:rPr lang="fr-FR" b="1" dirty="0" err="1" smtClean="0"/>
              <a:t>electrolysis</a:t>
            </a:r>
            <a:r>
              <a:rPr lang="fr-FR" b="1" dirty="0" smtClean="0"/>
              <a:t>)</a:t>
            </a:r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Notion of </a:t>
            </a:r>
            <a:r>
              <a:rPr lang="fr-FR" b="1" i="1" dirty="0" err="1" smtClean="0">
                <a:solidFill>
                  <a:srgbClr val="FF0000"/>
                </a:solidFill>
              </a:rPr>
              <a:t>vectors</a:t>
            </a:r>
            <a:r>
              <a:rPr lang="fr-FR" b="1" i="1" dirty="0" smtClean="0">
                <a:solidFill>
                  <a:srgbClr val="FF0000"/>
                </a:solidFill>
              </a:rPr>
              <a:t> </a:t>
            </a:r>
            <a:r>
              <a:rPr lang="fr-FR" b="1" i="1" dirty="0" err="1" smtClean="0">
                <a:solidFill>
                  <a:srgbClr val="FF0000"/>
                </a:solidFill>
              </a:rPr>
              <a:t>fields</a:t>
            </a:r>
            <a:endParaRPr lang="fr-FR" sz="8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000" b="1" i="1" dirty="0" smtClean="0">
                <a:solidFill>
                  <a:srgbClr val="002060"/>
                </a:solidFill>
              </a:rPr>
              <a:t>      </a:t>
            </a:r>
            <a:r>
              <a:rPr lang="fr-FR" sz="2000" b="1" i="1" dirty="0" err="1" smtClean="0">
                <a:solidFill>
                  <a:srgbClr val="002060"/>
                </a:solidFill>
              </a:rPr>
              <a:t>Electromagnetic</a:t>
            </a:r>
            <a:r>
              <a:rPr lang="fr-FR" sz="2000" b="1" i="1" dirty="0" smtClean="0">
                <a:solidFill>
                  <a:srgbClr val="002060"/>
                </a:solidFill>
              </a:rPr>
              <a:t> Induction</a:t>
            </a:r>
            <a:endParaRPr lang="fr-FR" sz="2000" b="1" i="1" dirty="0">
              <a:solidFill>
                <a:srgbClr val="00206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86050" y="1571612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29698" name="AutoShape 2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AutoShape 4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85720" y="642918"/>
            <a:ext cx="5171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1831: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Magnetism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can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induce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electricity</a:t>
            </a:r>
            <a:endParaRPr lang="fr-FR" sz="2400" b="1" i="1" dirty="0">
              <a:solidFill>
                <a:srgbClr val="FF0000"/>
              </a:solidFill>
            </a:endParaRP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1571612"/>
            <a:ext cx="3214678" cy="1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Picture 6" descr="Résultat de recherche d'images pour &quot;Faraday induction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2714620"/>
            <a:ext cx="2643206" cy="1963525"/>
          </a:xfrm>
          <a:prstGeom prst="rect">
            <a:avLst/>
          </a:prstGeom>
          <a:noFill/>
        </p:spPr>
      </p:pic>
      <p:sp>
        <p:nvSpPr>
          <p:cNvPr id="71" name="Rectangle 70"/>
          <p:cNvSpPr/>
          <p:nvPr/>
        </p:nvSpPr>
        <p:spPr>
          <a:xfrm>
            <a:off x="2500298" y="2571744"/>
            <a:ext cx="35445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It </a:t>
            </a:r>
            <a:r>
              <a:rPr lang="fr-FR" dirty="0" err="1" smtClean="0"/>
              <a:t>works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magnet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b="1" i="1" dirty="0" smtClean="0">
                <a:solidFill>
                  <a:srgbClr val="FF0000"/>
                </a:solidFill>
              </a:rPr>
              <a:t>Motion of </a:t>
            </a:r>
            <a:r>
              <a:rPr lang="fr-FR" b="1" i="1" dirty="0" err="1" smtClean="0">
                <a:solidFill>
                  <a:srgbClr val="FF0000"/>
                </a:solidFill>
              </a:rPr>
              <a:t>magnet</a:t>
            </a:r>
            <a:r>
              <a:rPr lang="fr-FR" b="1" i="1" dirty="0" smtClean="0">
                <a:solidFill>
                  <a:srgbClr val="FF0000"/>
                </a:solidFill>
              </a:rPr>
              <a:t> </a:t>
            </a:r>
            <a:r>
              <a:rPr lang="fr-FR" b="1" i="1" dirty="0" err="1" smtClean="0">
                <a:solidFill>
                  <a:srgbClr val="FF0000"/>
                </a:solidFill>
              </a:rPr>
              <a:t>inside</a:t>
            </a:r>
            <a:r>
              <a:rPr lang="fr-FR" b="1" i="1" dirty="0" smtClean="0">
                <a:solidFill>
                  <a:srgbClr val="FF0000"/>
                </a:solidFill>
              </a:rPr>
              <a:t> the self… 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2643174" y="3500438"/>
            <a:ext cx="364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solidFill>
                  <a:srgbClr val="FF0000"/>
                </a:solidFill>
              </a:rPr>
              <a:t>…</a:t>
            </a:r>
            <a:r>
              <a:rPr lang="fr-FR" sz="2000" b="1" i="1" dirty="0" err="1" smtClean="0">
                <a:solidFill>
                  <a:srgbClr val="FF0000"/>
                </a:solidFill>
              </a:rPr>
              <a:t>generates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electric</a:t>
            </a:r>
            <a:r>
              <a:rPr lang="fr-FR" sz="2000" b="1" i="1" dirty="0" smtClean="0">
                <a:solidFill>
                  <a:srgbClr val="FF0000"/>
                </a:solidFill>
              </a:rPr>
              <a:t> tension !!!</a:t>
            </a:r>
            <a:endParaRPr lang="fr-FR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ZoneTexte 5"/>
          <p:cNvSpPr txBox="1">
            <a:spLocks noChangeArrowheads="1"/>
          </p:cNvSpPr>
          <p:nvPr/>
        </p:nvSpPr>
        <p:spPr bwMode="auto">
          <a:xfrm>
            <a:off x="214282" y="2857496"/>
            <a:ext cx="22145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Michael Faraday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1791-1867</a:t>
            </a:r>
            <a:endParaRPr lang="fr-FR" sz="2000" b="1" i="1" dirty="0"/>
          </a:p>
        </p:txBody>
      </p:sp>
      <p:pic>
        <p:nvPicPr>
          <p:cNvPr id="15" name="Picture 8" descr="Résultat de recherche d'images pour &quot;farada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1357322" cy="150813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3108" y="1142984"/>
            <a:ext cx="349647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Important contribution</a:t>
            </a:r>
          </a:p>
          <a:p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</a:t>
            </a:r>
            <a:r>
              <a:rPr lang="fr-FR" b="1" dirty="0" err="1" smtClean="0"/>
              <a:t>Chemistry</a:t>
            </a:r>
            <a:r>
              <a:rPr lang="fr-FR" b="1" dirty="0" smtClean="0"/>
              <a:t> (</a:t>
            </a:r>
            <a:r>
              <a:rPr lang="fr-FR" b="1" dirty="0" err="1" smtClean="0"/>
              <a:t>electrolysis</a:t>
            </a:r>
            <a:r>
              <a:rPr lang="fr-FR" b="1" dirty="0" smtClean="0"/>
              <a:t>)</a:t>
            </a:r>
            <a:endParaRPr lang="fr-FR" sz="800" b="1" dirty="0" smtClean="0"/>
          </a:p>
          <a:p>
            <a:pPr>
              <a:buFont typeface="Arial" pitchFamily="34" charset="0"/>
              <a:buChar char="•"/>
            </a:pPr>
            <a:r>
              <a:rPr lang="fr-FR" b="1" dirty="0" smtClean="0"/>
              <a:t>      Notion of </a:t>
            </a:r>
            <a:r>
              <a:rPr lang="fr-FR" b="1" i="1" dirty="0" err="1" smtClean="0">
                <a:solidFill>
                  <a:srgbClr val="FF0000"/>
                </a:solidFill>
              </a:rPr>
              <a:t>vectors</a:t>
            </a:r>
            <a:r>
              <a:rPr lang="fr-FR" b="1" i="1" dirty="0" smtClean="0">
                <a:solidFill>
                  <a:srgbClr val="FF0000"/>
                </a:solidFill>
              </a:rPr>
              <a:t> </a:t>
            </a:r>
            <a:r>
              <a:rPr lang="fr-FR" b="1" i="1" dirty="0" err="1" smtClean="0">
                <a:solidFill>
                  <a:srgbClr val="FF0000"/>
                </a:solidFill>
              </a:rPr>
              <a:t>fields</a:t>
            </a:r>
            <a:endParaRPr lang="fr-FR" sz="8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000" b="1" i="1" dirty="0" smtClean="0">
                <a:solidFill>
                  <a:srgbClr val="002060"/>
                </a:solidFill>
              </a:rPr>
              <a:t>      </a:t>
            </a:r>
            <a:r>
              <a:rPr lang="fr-FR" sz="2000" b="1" i="1" dirty="0" err="1" smtClean="0">
                <a:solidFill>
                  <a:srgbClr val="002060"/>
                </a:solidFill>
              </a:rPr>
              <a:t>Electromagnetic</a:t>
            </a:r>
            <a:r>
              <a:rPr lang="fr-FR" sz="2000" b="1" i="1" dirty="0" smtClean="0">
                <a:solidFill>
                  <a:srgbClr val="002060"/>
                </a:solidFill>
              </a:rPr>
              <a:t> Induction</a:t>
            </a:r>
            <a:endParaRPr lang="fr-FR" sz="2000" b="1" i="1" dirty="0">
              <a:solidFill>
                <a:srgbClr val="00206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86050" y="1571612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29698" name="AutoShape 2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AutoShape 4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85720" y="642918"/>
            <a:ext cx="5171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1831: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Magnetism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can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induce</a:t>
            </a:r>
            <a:r>
              <a:rPr lang="fr-FR" sz="2400" b="1" i="1" dirty="0" smtClean="0">
                <a:solidFill>
                  <a:srgbClr val="FF0000"/>
                </a:solidFill>
              </a:rPr>
              <a:t> </a:t>
            </a:r>
            <a:r>
              <a:rPr lang="fr-FR" sz="2400" b="1" i="1" dirty="0" err="1" smtClean="0">
                <a:solidFill>
                  <a:srgbClr val="FF0000"/>
                </a:solidFill>
              </a:rPr>
              <a:t>electricity</a:t>
            </a:r>
            <a:endParaRPr lang="fr-FR" sz="2400" b="1" i="1" dirty="0">
              <a:solidFill>
                <a:srgbClr val="FF0000"/>
              </a:solidFill>
            </a:endParaRP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1571612"/>
            <a:ext cx="3214678" cy="1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Picture 6" descr="Résultat de recherche d'images pour &quot;Faraday induction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2714620"/>
            <a:ext cx="2643206" cy="1963525"/>
          </a:xfrm>
          <a:prstGeom prst="rect">
            <a:avLst/>
          </a:prstGeom>
          <a:noFill/>
        </p:spPr>
      </p:pic>
      <p:sp>
        <p:nvSpPr>
          <p:cNvPr id="71" name="Rectangle 70"/>
          <p:cNvSpPr/>
          <p:nvPr/>
        </p:nvSpPr>
        <p:spPr>
          <a:xfrm>
            <a:off x="2500298" y="2571744"/>
            <a:ext cx="35445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It </a:t>
            </a:r>
            <a:r>
              <a:rPr lang="fr-FR" dirty="0" err="1" smtClean="0"/>
              <a:t>works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magnet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b="1" i="1" dirty="0" smtClean="0">
                <a:solidFill>
                  <a:srgbClr val="FF0000"/>
                </a:solidFill>
              </a:rPr>
              <a:t>Motion of </a:t>
            </a:r>
            <a:r>
              <a:rPr lang="fr-FR" b="1" i="1" dirty="0" err="1" smtClean="0">
                <a:solidFill>
                  <a:srgbClr val="FF0000"/>
                </a:solidFill>
              </a:rPr>
              <a:t>magnet</a:t>
            </a:r>
            <a:r>
              <a:rPr lang="fr-FR" b="1" i="1" dirty="0" smtClean="0">
                <a:solidFill>
                  <a:srgbClr val="FF0000"/>
                </a:solidFill>
              </a:rPr>
              <a:t> </a:t>
            </a:r>
            <a:r>
              <a:rPr lang="fr-FR" b="1" i="1" dirty="0" err="1" smtClean="0">
                <a:solidFill>
                  <a:srgbClr val="FF0000"/>
                </a:solidFill>
              </a:rPr>
              <a:t>inside</a:t>
            </a:r>
            <a:r>
              <a:rPr lang="fr-FR" b="1" i="1" dirty="0" smtClean="0">
                <a:solidFill>
                  <a:srgbClr val="FF0000"/>
                </a:solidFill>
              </a:rPr>
              <a:t> the self… 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2643174" y="3500438"/>
            <a:ext cx="364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solidFill>
                  <a:srgbClr val="FF0000"/>
                </a:solidFill>
              </a:rPr>
              <a:t>…</a:t>
            </a:r>
            <a:r>
              <a:rPr lang="fr-FR" sz="2000" b="1" i="1" dirty="0" err="1" smtClean="0">
                <a:solidFill>
                  <a:srgbClr val="FF0000"/>
                </a:solidFill>
              </a:rPr>
              <a:t>generates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electric</a:t>
            </a:r>
            <a:r>
              <a:rPr lang="fr-FR" sz="2000" b="1" i="1" dirty="0" smtClean="0">
                <a:solidFill>
                  <a:srgbClr val="FF0000"/>
                </a:solidFill>
              </a:rPr>
              <a:t> tension !!!</a:t>
            </a:r>
            <a:endParaRPr lang="fr-FR" sz="2000" b="1" i="1" dirty="0">
              <a:solidFill>
                <a:srgbClr val="FF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285720" y="4143380"/>
            <a:ext cx="2857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Induction:</a:t>
            </a:r>
          </a:p>
          <a:p>
            <a:r>
              <a:rPr lang="fr-FR" b="1" u="sng" dirty="0" smtClean="0">
                <a:solidFill>
                  <a:srgbClr val="FF0000"/>
                </a:solidFill>
              </a:rPr>
              <a:t>Time-</a:t>
            </a:r>
            <a:r>
              <a:rPr lang="fr-FR" b="1" u="sng" dirty="0" err="1" smtClean="0">
                <a:solidFill>
                  <a:srgbClr val="FF0000"/>
                </a:solidFill>
              </a:rPr>
              <a:t>dependent</a:t>
            </a:r>
            <a:r>
              <a:rPr lang="fr-FR" b="1" u="sng" dirty="0" smtClean="0">
                <a:solidFill>
                  <a:srgbClr val="FF0000"/>
                </a:solidFill>
              </a:rPr>
              <a:t> modification of </a:t>
            </a:r>
            <a:r>
              <a:rPr lang="fr-FR" b="1" u="sng" dirty="0" err="1" smtClean="0">
                <a:solidFill>
                  <a:srgbClr val="FF0000"/>
                </a:solidFill>
              </a:rPr>
              <a:t>magnetic</a:t>
            </a:r>
            <a:r>
              <a:rPr lang="fr-FR" b="1" u="sng" dirty="0" smtClean="0">
                <a:solidFill>
                  <a:srgbClr val="FF0000"/>
                </a:solidFill>
              </a:rPr>
              <a:t> </a:t>
            </a:r>
            <a:r>
              <a:rPr lang="fr-FR" b="1" u="sng" dirty="0" err="1" smtClean="0">
                <a:solidFill>
                  <a:srgbClr val="FF0000"/>
                </a:solidFill>
              </a:rPr>
              <a:t>field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dirty="0" err="1" smtClean="0"/>
              <a:t>loop</a:t>
            </a:r>
            <a:r>
              <a:rPr lang="fr-FR" dirty="0" smtClean="0"/>
              <a:t> surface </a:t>
            </a:r>
            <a:r>
              <a:rPr lang="fr-FR" dirty="0" err="1" smtClean="0"/>
              <a:t>generates</a:t>
            </a:r>
            <a:r>
              <a:rPr lang="fr-FR" dirty="0" smtClean="0"/>
              <a:t> a </a:t>
            </a:r>
            <a:r>
              <a:rPr lang="fr-FR" b="1" u="sng" dirty="0" smtClean="0">
                <a:solidFill>
                  <a:schemeClr val="tx2"/>
                </a:solidFill>
              </a:rPr>
              <a:t>voltage</a:t>
            </a:r>
            <a:endParaRPr lang="fr-FR" b="1" u="sng" dirty="0">
              <a:solidFill>
                <a:schemeClr val="tx2"/>
              </a:solidFill>
            </a:endParaRPr>
          </a:p>
        </p:txBody>
      </p:sp>
      <p:pic>
        <p:nvPicPr>
          <p:cNvPr id="79" name="Picture 8" descr="Résultat de recherche d'images pour &quot;lignes de champ induction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562" y="4429132"/>
            <a:ext cx="1387260" cy="1228716"/>
          </a:xfrm>
          <a:prstGeom prst="rect">
            <a:avLst/>
          </a:prstGeom>
          <a:noFill/>
        </p:spPr>
      </p:pic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7554" y="4714884"/>
            <a:ext cx="1130418" cy="500066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8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29190" y="5715016"/>
            <a:ext cx="1584299" cy="35719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4357686" y="642918"/>
            <a:ext cx="392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1832: Self-induction (Henry)</a:t>
            </a:r>
            <a:r>
              <a:rPr lang="fr-FR" dirty="0" smtClean="0"/>
              <a:t>: </a:t>
            </a:r>
          </a:p>
          <a:p>
            <a:r>
              <a:rPr lang="fr-FR" dirty="0" smtClean="0"/>
              <a:t>induction </a:t>
            </a:r>
            <a:r>
              <a:rPr lang="fr-FR" dirty="0" err="1" smtClean="0"/>
              <a:t>created</a:t>
            </a:r>
            <a:r>
              <a:rPr lang="fr-FR" dirty="0" smtClean="0"/>
              <a:t> by the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created</a:t>
            </a:r>
            <a:r>
              <a:rPr lang="fr-FR" dirty="0" smtClean="0"/>
              <a:t> by the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self</a:t>
            </a:r>
            <a:endParaRPr lang="fr-FR" dirty="0"/>
          </a:p>
        </p:txBody>
      </p:sp>
      <p:sp>
        <p:nvSpPr>
          <p:cNvPr id="29698" name="AutoShape 2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AutoShape 4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85720" y="642918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Examples</a:t>
            </a:r>
            <a:r>
              <a:rPr lang="fr-FR" sz="2400" b="1" i="1" dirty="0" smtClean="0"/>
              <a:t> or applications</a:t>
            </a:r>
            <a:endParaRPr lang="fr-FR" sz="2400" b="1" i="1" dirty="0"/>
          </a:p>
        </p:txBody>
      </p:sp>
      <p:pic>
        <p:nvPicPr>
          <p:cNvPr id="32770" name="Picture 2" descr="Résultat de recherche d'images pour &quot;tension d'une bobin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1571612"/>
            <a:ext cx="1857375" cy="1028701"/>
          </a:xfrm>
          <a:prstGeom prst="rect">
            <a:avLst/>
          </a:prstGeom>
          <a:noFill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2330" y="1571612"/>
            <a:ext cx="1347788" cy="79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428736"/>
            <a:ext cx="21907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ZoneTexte 31"/>
          <p:cNvSpPr txBox="1"/>
          <p:nvPr/>
        </p:nvSpPr>
        <p:spPr>
          <a:xfrm>
            <a:off x="428596" y="1285860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Dynamo</a:t>
            </a:r>
            <a:endParaRPr lang="fr-FR" b="1" i="1" u="sng" dirty="0"/>
          </a:p>
        </p:txBody>
      </p:sp>
      <p:pic>
        <p:nvPicPr>
          <p:cNvPr id="125956" name="Picture 4" descr="RÃ©sultat de recherche d'images pour &quot;light bulb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7290" y="2214554"/>
            <a:ext cx="428628" cy="5715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4357686" y="642918"/>
            <a:ext cx="392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1832: Self-induction (Henry)</a:t>
            </a:r>
            <a:r>
              <a:rPr lang="fr-FR" dirty="0" smtClean="0"/>
              <a:t>: </a:t>
            </a:r>
          </a:p>
          <a:p>
            <a:r>
              <a:rPr lang="fr-FR" dirty="0" smtClean="0"/>
              <a:t>induction </a:t>
            </a:r>
            <a:r>
              <a:rPr lang="fr-FR" dirty="0" err="1" smtClean="0"/>
              <a:t>created</a:t>
            </a:r>
            <a:r>
              <a:rPr lang="fr-FR" dirty="0" smtClean="0"/>
              <a:t> by the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created</a:t>
            </a:r>
            <a:r>
              <a:rPr lang="fr-FR" dirty="0" smtClean="0"/>
              <a:t> by the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self</a:t>
            </a:r>
            <a:endParaRPr lang="fr-FR" dirty="0"/>
          </a:p>
        </p:txBody>
      </p:sp>
      <p:sp>
        <p:nvSpPr>
          <p:cNvPr id="29698" name="AutoShape 2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AutoShape 4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85720" y="642918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err="1" smtClean="0"/>
              <a:t>Examples</a:t>
            </a:r>
            <a:r>
              <a:rPr lang="fr-FR" sz="2400" b="1" i="1" dirty="0" smtClean="0"/>
              <a:t> or applications</a:t>
            </a:r>
            <a:endParaRPr lang="fr-FR" sz="2400" b="1" i="1" dirty="0"/>
          </a:p>
        </p:txBody>
      </p:sp>
      <p:pic>
        <p:nvPicPr>
          <p:cNvPr id="32770" name="Picture 2" descr="Résultat de recherche d'images pour &quot;tension d'une bobin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1571612"/>
            <a:ext cx="1857375" cy="1028701"/>
          </a:xfrm>
          <a:prstGeom prst="rect">
            <a:avLst/>
          </a:prstGeom>
          <a:noFill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2330" y="1571612"/>
            <a:ext cx="1347788" cy="79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428736"/>
            <a:ext cx="21907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ZoneTexte 31"/>
          <p:cNvSpPr txBox="1"/>
          <p:nvPr/>
        </p:nvSpPr>
        <p:spPr>
          <a:xfrm>
            <a:off x="428596" y="1285860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smtClean="0"/>
              <a:t>Dynamo</a:t>
            </a:r>
            <a:endParaRPr lang="fr-FR" b="1" i="1" u="sng" dirty="0"/>
          </a:p>
        </p:txBody>
      </p:sp>
      <p:pic>
        <p:nvPicPr>
          <p:cNvPr id="125956" name="Picture 4" descr="RÃ©sultat de recherche d'images pour &quot;light bulb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7290" y="2214554"/>
            <a:ext cx="428628" cy="571503"/>
          </a:xfrm>
          <a:prstGeom prst="rect">
            <a:avLst/>
          </a:prstGeom>
          <a:noFill/>
        </p:spPr>
      </p:pic>
      <p:sp>
        <p:nvSpPr>
          <p:cNvPr id="20" name="ZoneTexte 19"/>
          <p:cNvSpPr txBox="1"/>
          <p:nvPr/>
        </p:nvSpPr>
        <p:spPr>
          <a:xfrm>
            <a:off x="285720" y="350043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err="1" smtClean="0"/>
              <a:t>Continous</a:t>
            </a:r>
            <a:r>
              <a:rPr lang="fr-FR" b="1" i="1" u="sng" dirty="0" smtClean="0"/>
              <a:t> </a:t>
            </a:r>
            <a:r>
              <a:rPr lang="fr-FR" b="1" i="1" u="sng" dirty="0" err="1" smtClean="0"/>
              <a:t>current</a:t>
            </a:r>
            <a:r>
              <a:rPr lang="fr-FR" b="1" i="1" u="sng" dirty="0" smtClean="0"/>
              <a:t> </a:t>
            </a:r>
            <a:r>
              <a:rPr lang="fr-FR" b="1" i="1" u="sng" dirty="0" err="1" smtClean="0"/>
              <a:t>motor</a:t>
            </a:r>
            <a:endParaRPr lang="fr-FR" b="1" i="1" u="sng" dirty="0"/>
          </a:p>
        </p:txBody>
      </p:sp>
      <p:pic>
        <p:nvPicPr>
          <p:cNvPr id="129028" name="Picture 4" descr="RÃ©sultat de recherche d'images pour &quot;transformator&quot;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15174" y="4214818"/>
            <a:ext cx="1928826" cy="1758792"/>
          </a:xfrm>
          <a:prstGeom prst="rect">
            <a:avLst/>
          </a:prstGeom>
          <a:noFill/>
        </p:spPr>
      </p:pic>
      <p:pic>
        <p:nvPicPr>
          <p:cNvPr id="129030" name="Picture 6" descr="RÃ©sultat de recherche d'images pour &quot;transformator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6314" y="4429132"/>
            <a:ext cx="2357080" cy="1770127"/>
          </a:xfrm>
          <a:prstGeom prst="rect">
            <a:avLst/>
          </a:prstGeom>
          <a:noFill/>
        </p:spPr>
      </p:pic>
      <p:sp>
        <p:nvSpPr>
          <p:cNvPr id="22" name="ZoneTexte 21"/>
          <p:cNvSpPr txBox="1"/>
          <p:nvPr/>
        </p:nvSpPr>
        <p:spPr>
          <a:xfrm>
            <a:off x="4143372" y="2714620"/>
            <a:ext cx="3420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 err="1" smtClean="0"/>
              <a:t>Transformator</a:t>
            </a:r>
            <a:r>
              <a:rPr lang="fr-FR" b="1" i="1" u="sng" dirty="0" smtClean="0"/>
              <a:t>: </a:t>
            </a:r>
            <a:r>
              <a:rPr lang="fr-FR" b="1" i="1" u="sng" dirty="0" err="1" smtClean="0"/>
              <a:t>modifying</a:t>
            </a:r>
            <a:r>
              <a:rPr lang="fr-FR" b="1" i="1" u="sng" dirty="0" smtClean="0"/>
              <a:t> voltage</a:t>
            </a:r>
            <a:endParaRPr lang="fr-FR" b="1" i="1" u="sng" dirty="0"/>
          </a:p>
        </p:txBody>
      </p:sp>
      <p:pic>
        <p:nvPicPr>
          <p:cNvPr id="129032" name="Picture 8" descr="RÃ©sultat de recherche d'images pour &quot;transformator shema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14876" y="3214686"/>
            <a:ext cx="2214578" cy="1277641"/>
          </a:xfrm>
          <a:prstGeom prst="rect">
            <a:avLst/>
          </a:prstGeom>
          <a:noFill/>
        </p:spPr>
      </p:pic>
      <p:pic>
        <p:nvPicPr>
          <p:cNvPr id="129034" name="Picture 10" descr="RÃ©sultat de recherche d'images pour &quot;moteur courant continu principe&quot;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4071942"/>
            <a:ext cx="2021596" cy="1785950"/>
          </a:xfrm>
          <a:prstGeom prst="rect">
            <a:avLst/>
          </a:prstGeom>
          <a:noFill/>
        </p:spPr>
      </p:pic>
      <p:pic>
        <p:nvPicPr>
          <p:cNvPr id="129036" name="Picture 12" descr="Image associÃ©e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71670" y="3929066"/>
            <a:ext cx="2214578" cy="2214578"/>
          </a:xfrm>
          <a:prstGeom prst="rect">
            <a:avLst/>
          </a:prstGeom>
          <a:noFill/>
        </p:spPr>
      </p:pic>
      <p:pic>
        <p:nvPicPr>
          <p:cNvPr id="129037" name="Picture 1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215206" y="3429000"/>
            <a:ext cx="177102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c 49"/>
          <p:cNvSpPr/>
          <p:nvPr/>
        </p:nvSpPr>
        <p:spPr>
          <a:xfrm rot="2823991">
            <a:off x="575102" y="193881"/>
            <a:ext cx="6500858" cy="2060471"/>
          </a:xfrm>
          <a:prstGeom prst="arc">
            <a:avLst>
              <a:gd name="adj1" fmla="val 19604512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6" name="Arc 5"/>
          <p:cNvSpPr/>
          <p:nvPr/>
        </p:nvSpPr>
        <p:spPr>
          <a:xfrm rot="10800000">
            <a:off x="1412504" y="-642966"/>
            <a:ext cx="6572296" cy="4572008"/>
          </a:xfrm>
          <a:prstGeom prst="arc">
            <a:avLst>
              <a:gd name="adj1" fmla="val 18263167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c 6"/>
          <p:cNvSpPr/>
          <p:nvPr/>
        </p:nvSpPr>
        <p:spPr>
          <a:xfrm rot="5400000">
            <a:off x="-211896" y="1838690"/>
            <a:ext cx="3248800" cy="3714776"/>
          </a:xfrm>
          <a:prstGeom prst="arc">
            <a:avLst>
              <a:gd name="adj1" fmla="val 16200000"/>
              <a:gd name="adj2" fmla="val 20398924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00034" y="57148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214282" y="5572140"/>
            <a:ext cx="186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6143636" y="714356"/>
            <a:ext cx="287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cxnSp>
        <p:nvCxnSpPr>
          <p:cNvPr id="18" name="Connecteur droit 17"/>
          <p:cNvCxnSpPr>
            <a:stCxn id="6" idx="0"/>
          </p:cNvCxnSpPr>
          <p:nvPr/>
        </p:nvCxnSpPr>
        <p:spPr>
          <a:xfrm>
            <a:off x="3286116" y="3707077"/>
            <a:ext cx="5484502" cy="7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269628" y="150017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14282" y="1142984"/>
            <a:ext cx="1378711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Static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electricity</a:t>
            </a:r>
            <a:endParaRPr lang="fr-FR" sz="1400" b="1" dirty="0"/>
          </a:p>
        </p:txBody>
      </p:sp>
      <p:sp>
        <p:nvSpPr>
          <p:cNvPr id="24" name="Ellipse 23"/>
          <p:cNvSpPr/>
          <p:nvPr/>
        </p:nvSpPr>
        <p:spPr>
          <a:xfrm>
            <a:off x="1412504" y="2071678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1626818" y="257174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2055446" y="300037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2626950" y="335756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2198322" y="500063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2841264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198454" y="3643314"/>
            <a:ext cx="214314" cy="214314"/>
          </a:xfrm>
          <a:prstGeom prst="ellipse">
            <a:avLst/>
          </a:prstGeom>
          <a:gradFill>
            <a:gsLst>
              <a:gs pos="41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3984272" y="3571876"/>
            <a:ext cx="214314" cy="214314"/>
          </a:xfrm>
          <a:prstGeom prst="ellipse">
            <a:avLst/>
          </a:prstGeom>
          <a:gradFill>
            <a:gsLst>
              <a:gs pos="35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841528" y="3571876"/>
            <a:ext cx="214314" cy="214314"/>
          </a:xfrm>
          <a:prstGeom prst="ellipse">
            <a:avLst/>
          </a:prstGeom>
          <a:gradFill>
            <a:gsLst>
              <a:gs pos="33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5841660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6770354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750095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14314" y="1857364"/>
            <a:ext cx="975973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1729: Gray</a:t>
            </a:r>
          </a:p>
          <a:p>
            <a:r>
              <a:rPr lang="fr-FR" sz="1400" b="1" dirty="0" err="1" smtClean="0"/>
              <a:t>Insulator</a:t>
            </a:r>
            <a:endParaRPr lang="fr-FR" sz="1400" b="1" dirty="0" smtClean="0"/>
          </a:p>
          <a:p>
            <a:r>
              <a:rPr lang="fr-FR" sz="1400" b="1" dirty="0" err="1" smtClean="0"/>
              <a:t>conductor</a:t>
            </a:r>
            <a:endParaRPr lang="fr-FR" sz="1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2214546" y="1785926"/>
            <a:ext cx="1376467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1750: Franklin</a:t>
            </a:r>
          </a:p>
          <a:p>
            <a:r>
              <a:rPr lang="fr-FR" sz="1400" b="1" dirty="0" smtClean="0"/>
              <a:t>Electric  charges</a:t>
            </a:r>
          </a:p>
          <a:p>
            <a:r>
              <a:rPr lang="fr-FR" sz="1400" b="1" dirty="0" smtClean="0"/>
              <a:t> + and -</a:t>
            </a:r>
            <a:endParaRPr lang="fr-FR" sz="1400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698124" y="3214686"/>
            <a:ext cx="115948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1785</a:t>
            </a:r>
          </a:p>
          <a:p>
            <a:pPr algn="ctr"/>
            <a:r>
              <a:rPr lang="fr-FR" sz="1400" b="1" dirty="0" smtClean="0"/>
              <a:t>Coulomb </a:t>
            </a:r>
            <a:r>
              <a:rPr lang="fr-FR" sz="1400" b="1" dirty="0" err="1" smtClean="0"/>
              <a:t>law</a:t>
            </a:r>
            <a:endParaRPr lang="fr-FR" sz="1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269628" y="3857628"/>
            <a:ext cx="1615314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1799: Volta </a:t>
            </a:r>
            <a:r>
              <a:rPr lang="fr-FR" sz="1400" b="1" dirty="0" err="1" smtClean="0"/>
              <a:t>Battery</a:t>
            </a:r>
            <a:endParaRPr lang="fr-FR" sz="1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857224" y="4500570"/>
            <a:ext cx="1359218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Natural </a:t>
            </a:r>
            <a:r>
              <a:rPr lang="fr-FR" sz="1400" b="1" dirty="0" err="1" smtClean="0"/>
              <a:t>Magnet</a:t>
            </a:r>
            <a:endParaRPr lang="fr-FR" sz="1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2500298" y="5500702"/>
            <a:ext cx="1450654" cy="5232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1600: Gilbert</a:t>
            </a:r>
          </a:p>
          <a:p>
            <a:pPr algn="ctr"/>
            <a:r>
              <a:rPr lang="fr-FR" sz="1400" b="1" dirty="0" err="1" smtClean="0"/>
              <a:t>Earth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magnetism</a:t>
            </a:r>
            <a:endParaRPr lang="fr-FR" sz="1400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3055578" y="2857496"/>
            <a:ext cx="1229888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1819:Oersted </a:t>
            </a:r>
          </a:p>
          <a:p>
            <a:pPr algn="ctr"/>
            <a:r>
              <a:rPr lang="fr-FR" sz="1400" b="1" dirty="0" err="1" smtClean="0"/>
              <a:t>Experience</a:t>
            </a:r>
            <a:endParaRPr lang="fr-FR" sz="1400" b="1" dirty="0" smtClean="0"/>
          </a:p>
        </p:txBody>
      </p:sp>
      <p:sp>
        <p:nvSpPr>
          <p:cNvPr id="45" name="ZoneTexte 44"/>
          <p:cNvSpPr txBox="1"/>
          <p:nvPr/>
        </p:nvSpPr>
        <p:spPr>
          <a:xfrm>
            <a:off x="3643306" y="4214818"/>
            <a:ext cx="1258486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1820: </a:t>
            </a:r>
            <a:r>
              <a:rPr lang="fr-FR" sz="1400" b="1" dirty="0" err="1" smtClean="0"/>
              <a:t>Ampere</a:t>
            </a:r>
            <a:endParaRPr lang="fr-FR" sz="1400" b="1" dirty="0" smtClean="0"/>
          </a:p>
          <a:p>
            <a:r>
              <a:rPr lang="fr-FR" sz="1400" b="1" dirty="0" err="1" smtClean="0"/>
              <a:t>Eletrodynamic</a:t>
            </a:r>
            <a:endParaRPr lang="fr-FR" sz="1400" b="1" dirty="0" smtClean="0"/>
          </a:p>
        </p:txBody>
      </p:sp>
      <p:sp>
        <p:nvSpPr>
          <p:cNvPr id="46" name="ZoneTexte 45"/>
          <p:cNvSpPr txBox="1"/>
          <p:nvPr/>
        </p:nvSpPr>
        <p:spPr>
          <a:xfrm>
            <a:off x="4572000" y="2857496"/>
            <a:ext cx="1179169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1831:Faraday</a:t>
            </a:r>
          </a:p>
          <a:p>
            <a:r>
              <a:rPr lang="fr-FR" sz="1400" b="1" dirty="0" smtClean="0"/>
              <a:t> induction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072066" y="4214818"/>
            <a:ext cx="1571636" cy="523220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/>
              <a:t>1855-1868: </a:t>
            </a:r>
          </a:p>
          <a:p>
            <a:pPr algn="ctr"/>
            <a:r>
              <a:rPr lang="fr-FR" sz="1400" b="1" dirty="0" smtClean="0"/>
              <a:t>Maxwell </a:t>
            </a:r>
            <a:r>
              <a:rPr lang="fr-FR" sz="1400" b="1" dirty="0" err="1" smtClean="0"/>
              <a:t>Theory</a:t>
            </a:r>
            <a:endParaRPr lang="fr-FR" sz="1400" b="1" dirty="0" smtClean="0"/>
          </a:p>
        </p:txBody>
      </p:sp>
      <p:sp>
        <p:nvSpPr>
          <p:cNvPr id="51" name="ZoneTexte 50"/>
          <p:cNvSpPr txBox="1"/>
          <p:nvPr/>
        </p:nvSpPr>
        <p:spPr>
          <a:xfrm>
            <a:off x="4357686" y="1214422"/>
            <a:ext cx="1124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Optics</a:t>
            </a:r>
            <a:endParaRPr lang="fr-FR" sz="2800" b="1" dirty="0"/>
          </a:p>
        </p:txBody>
      </p:sp>
      <p:sp>
        <p:nvSpPr>
          <p:cNvPr id="52" name="Ellipse 51"/>
          <p:cNvSpPr/>
          <p:nvPr/>
        </p:nvSpPr>
        <p:spPr>
          <a:xfrm>
            <a:off x="5643570" y="1928802"/>
            <a:ext cx="214314" cy="21431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5929322" y="2500306"/>
            <a:ext cx="214314" cy="21431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6000760" y="1714488"/>
            <a:ext cx="1452321" cy="30777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Geometric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optics</a:t>
            </a:r>
            <a:endParaRPr lang="fr-FR" sz="1400" b="1" dirty="0" smtClean="0"/>
          </a:p>
        </p:txBody>
      </p:sp>
      <p:sp>
        <p:nvSpPr>
          <p:cNvPr id="55" name="ZoneTexte 54"/>
          <p:cNvSpPr txBox="1"/>
          <p:nvPr/>
        </p:nvSpPr>
        <p:spPr>
          <a:xfrm>
            <a:off x="6357950" y="2285992"/>
            <a:ext cx="1086964" cy="30777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Wave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optics</a:t>
            </a:r>
            <a:endParaRPr lang="fr-FR" sz="1400" b="1" dirty="0" smtClean="0"/>
          </a:p>
        </p:txBody>
      </p:sp>
      <p:sp>
        <p:nvSpPr>
          <p:cNvPr id="56" name="Ellipse 55"/>
          <p:cNvSpPr/>
          <p:nvPr/>
        </p:nvSpPr>
        <p:spPr>
          <a:xfrm>
            <a:off x="857252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61"/>
          <p:cNvCxnSpPr>
            <a:stCxn id="31" idx="7"/>
            <a:endCxn id="44" idx="2"/>
          </p:cNvCxnSpPr>
          <p:nvPr/>
        </p:nvCxnSpPr>
        <p:spPr>
          <a:xfrm rot="5400000" flipH="1" flipV="1">
            <a:off x="3378960" y="3383138"/>
            <a:ext cx="293984" cy="289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endCxn id="27" idx="4"/>
          </p:cNvCxnSpPr>
          <p:nvPr/>
        </p:nvCxnSpPr>
        <p:spPr>
          <a:xfrm rot="5400000" flipH="1" flipV="1">
            <a:off x="2545764" y="3669286"/>
            <a:ext cx="285752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40" idx="3"/>
            <a:endCxn id="26" idx="3"/>
          </p:cNvCxnSpPr>
          <p:nvPr/>
        </p:nvCxnSpPr>
        <p:spPr>
          <a:xfrm flipV="1">
            <a:off x="1857609" y="3183300"/>
            <a:ext cx="229223" cy="292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25" idx="7"/>
            <a:endCxn id="39" idx="1"/>
          </p:cNvCxnSpPr>
          <p:nvPr/>
        </p:nvCxnSpPr>
        <p:spPr>
          <a:xfrm rot="5400000" flipH="1" flipV="1">
            <a:off x="1788210" y="2176794"/>
            <a:ext cx="447872" cy="4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38" idx="3"/>
            <a:endCxn id="24" idx="2"/>
          </p:cNvCxnSpPr>
          <p:nvPr/>
        </p:nvCxnSpPr>
        <p:spPr>
          <a:xfrm flipV="1">
            <a:off x="1190287" y="2178835"/>
            <a:ext cx="222217" cy="478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20" idx="2"/>
            <a:endCxn id="22" idx="2"/>
          </p:cNvCxnSpPr>
          <p:nvPr/>
        </p:nvCxnSpPr>
        <p:spPr>
          <a:xfrm rot="10800000">
            <a:off x="903638" y="1450761"/>
            <a:ext cx="365990" cy="156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42" idx="2"/>
            <a:endCxn id="29" idx="1"/>
          </p:cNvCxnSpPr>
          <p:nvPr/>
        </p:nvCxnSpPr>
        <p:spPr>
          <a:xfrm rot="16200000" flipH="1">
            <a:off x="1771433" y="4573746"/>
            <a:ext cx="223675" cy="692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30" idx="5"/>
            <a:endCxn id="43" idx="0"/>
          </p:cNvCxnSpPr>
          <p:nvPr/>
        </p:nvCxnSpPr>
        <p:spPr>
          <a:xfrm rot="16200000" flipH="1">
            <a:off x="2716306" y="4991383"/>
            <a:ext cx="817204" cy="201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>
            <a:stCxn id="32" idx="4"/>
            <a:endCxn id="45" idx="0"/>
          </p:cNvCxnSpPr>
          <p:nvPr/>
        </p:nvCxnSpPr>
        <p:spPr>
          <a:xfrm rot="16200000" flipH="1">
            <a:off x="3967675" y="3909944"/>
            <a:ext cx="428628" cy="181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46" idx="2"/>
            <a:endCxn id="33" idx="7"/>
          </p:cNvCxnSpPr>
          <p:nvPr/>
        </p:nvCxnSpPr>
        <p:spPr>
          <a:xfrm rot="5400000">
            <a:off x="4981748" y="3423425"/>
            <a:ext cx="222546" cy="1371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34" idx="4"/>
            <a:endCxn id="47" idx="0"/>
          </p:cNvCxnSpPr>
          <p:nvPr/>
        </p:nvCxnSpPr>
        <p:spPr>
          <a:xfrm rot="5400000">
            <a:off x="5689037" y="3955038"/>
            <a:ext cx="428628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54" idx="1"/>
            <a:endCxn id="52" idx="7"/>
          </p:cNvCxnSpPr>
          <p:nvPr/>
        </p:nvCxnSpPr>
        <p:spPr>
          <a:xfrm rot="10800000" flipV="1">
            <a:off x="5826498" y="1868376"/>
            <a:ext cx="174262" cy="918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>
            <a:stCxn id="53" idx="6"/>
            <a:endCxn id="55" idx="1"/>
          </p:cNvCxnSpPr>
          <p:nvPr/>
        </p:nvCxnSpPr>
        <p:spPr>
          <a:xfrm flipV="1">
            <a:off x="6143636" y="2439881"/>
            <a:ext cx="214314" cy="167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9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0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61" name="Rectangle 60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63" name="AutoShape 2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4" name="AutoShape 4" descr="Résultat de recherche d'images pour &quot;Faraday induc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ZoneTexte 5"/>
          <p:cNvSpPr txBox="1">
            <a:spLocks noChangeArrowheads="1"/>
          </p:cNvSpPr>
          <p:nvPr/>
        </p:nvSpPr>
        <p:spPr bwMode="auto">
          <a:xfrm>
            <a:off x="-214346" y="3143248"/>
            <a:ext cx="29289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James C. Maxwell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1831-1879</a:t>
            </a:r>
            <a:endParaRPr lang="fr-FR" sz="2000" b="1" i="1" dirty="0"/>
          </a:p>
        </p:txBody>
      </p:sp>
      <p:pic>
        <p:nvPicPr>
          <p:cNvPr id="12" name="Picture 12" descr="Résultat de recherche d'images pour &quot;maxwell physic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1523986" cy="202649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282" y="642918"/>
            <a:ext cx="339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The </a:t>
            </a:r>
            <a:r>
              <a:rPr lang="fr-FR" sz="2400" b="1" i="1" dirty="0" err="1" smtClean="0"/>
              <a:t>synthesis</a:t>
            </a:r>
            <a:r>
              <a:rPr lang="fr-FR" sz="2400" b="1" i="1" dirty="0" smtClean="0"/>
              <a:t>: 1855-1864</a:t>
            </a:r>
            <a:endParaRPr lang="fr-FR" sz="2400" b="1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2500298" y="1142984"/>
            <a:ext cx="64294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err="1" smtClean="0"/>
              <a:t>Mathemathical</a:t>
            </a:r>
            <a:r>
              <a:rPr lang="fr-FR" dirty="0" smtClean="0"/>
              <a:t> description (</a:t>
            </a:r>
            <a:r>
              <a:rPr lang="fr-FR" dirty="0" err="1" smtClean="0"/>
              <a:t>vectorial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r>
              <a:rPr lang="fr-FR" dirty="0" smtClean="0"/>
              <a:t>) 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explains</a:t>
            </a:r>
            <a:r>
              <a:rPr lang="fr-FR" dirty="0" smtClean="0"/>
              <a:t> all  the </a:t>
            </a:r>
            <a:r>
              <a:rPr lang="fr-FR" dirty="0" err="1" smtClean="0"/>
              <a:t>electromagnetic</a:t>
            </a:r>
            <a:r>
              <a:rPr lang="fr-FR" dirty="0" smtClean="0"/>
              <a:t> </a:t>
            </a:r>
            <a:r>
              <a:rPr lang="fr-FR" dirty="0" err="1" smtClean="0"/>
              <a:t>phenomena</a:t>
            </a:r>
            <a:r>
              <a:rPr lang="fr-FR" dirty="0" smtClean="0"/>
              <a:t>. </a:t>
            </a:r>
          </a:p>
          <a:p>
            <a:endParaRPr lang="fr-FR" sz="800" dirty="0" smtClean="0"/>
          </a:p>
          <a:p>
            <a:pPr>
              <a:buFont typeface="Arial" pitchFamily="34" charset="0"/>
              <a:buChar char="•"/>
            </a:pPr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r>
              <a:rPr lang="fr-FR" dirty="0" smtClean="0"/>
              <a:t> 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the relations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sz="2000" b="1" u="sng" dirty="0" smtClean="0"/>
              <a:t>the </a:t>
            </a:r>
            <a:r>
              <a:rPr lang="fr-FR" sz="2000" b="1" u="sng" dirty="0" err="1" smtClean="0"/>
              <a:t>fields</a:t>
            </a:r>
            <a:r>
              <a:rPr lang="fr-FR" sz="2000" b="1" u="sng" dirty="0" smtClean="0"/>
              <a:t> </a:t>
            </a:r>
            <a:r>
              <a:rPr lang="fr-FR" dirty="0" smtClean="0"/>
              <a:t>(</a:t>
            </a:r>
            <a:r>
              <a:rPr lang="fr-FR" b="1" dirty="0" err="1" smtClean="0">
                <a:solidFill>
                  <a:schemeClr val="tx2"/>
                </a:solidFill>
              </a:rPr>
              <a:t>electric</a:t>
            </a:r>
            <a:r>
              <a:rPr lang="fr-FR" b="1" dirty="0" smtClean="0">
                <a:solidFill>
                  <a:schemeClr val="tx2"/>
                </a:solidFill>
              </a:rPr>
              <a:t>  and </a:t>
            </a:r>
            <a:r>
              <a:rPr lang="fr-FR" b="1" dirty="0" err="1" smtClean="0">
                <a:solidFill>
                  <a:schemeClr val="tx2"/>
                </a:solidFill>
              </a:rPr>
              <a:t>magnetic</a:t>
            </a:r>
            <a:r>
              <a:rPr lang="fr-FR" b="1" dirty="0" smtClean="0">
                <a:solidFill>
                  <a:schemeClr val="tx2"/>
                </a:solidFill>
              </a:rPr>
              <a:t>  </a:t>
            </a:r>
            <a:r>
              <a:rPr lang="fr-FR" b="1" dirty="0" err="1" smtClean="0">
                <a:solidFill>
                  <a:schemeClr val="tx2"/>
                </a:solidFill>
              </a:rPr>
              <a:t>fields</a:t>
            </a:r>
            <a:r>
              <a:rPr lang="fr-FR" dirty="0" smtClean="0"/>
              <a:t>) and </a:t>
            </a:r>
            <a:r>
              <a:rPr lang="fr-FR" sz="2000" b="1" dirty="0" smtClean="0"/>
              <a:t>t</a:t>
            </a:r>
            <a:r>
              <a:rPr lang="fr-FR" sz="2000" b="1" u="sng" dirty="0" smtClean="0"/>
              <a:t>he sources </a:t>
            </a:r>
            <a:r>
              <a:rPr lang="fr-FR" dirty="0" smtClean="0"/>
              <a:t>(</a:t>
            </a:r>
            <a:r>
              <a:rPr lang="fr-FR" b="1" dirty="0" smtClean="0">
                <a:solidFill>
                  <a:schemeClr val="tx2"/>
                </a:solidFill>
              </a:rPr>
              <a:t>charges and </a:t>
            </a:r>
            <a:r>
              <a:rPr lang="fr-FR" b="1" dirty="0" err="1" smtClean="0">
                <a:solidFill>
                  <a:schemeClr val="tx2"/>
                </a:solidFill>
              </a:rPr>
              <a:t>currents</a:t>
            </a:r>
            <a:r>
              <a:rPr lang="fr-FR" dirty="0" smtClean="0"/>
              <a:t>)</a:t>
            </a:r>
          </a:p>
          <a:p>
            <a:endParaRPr lang="fr-FR" sz="800" dirty="0" smtClean="0"/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 Electric and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fields</a:t>
            </a:r>
            <a:r>
              <a:rPr lang="fr-FR" dirty="0" smtClean="0"/>
              <a:t>  are</a:t>
            </a:r>
            <a:r>
              <a:rPr lang="fr-FR" b="1" dirty="0" smtClean="0"/>
              <a:t> </a:t>
            </a:r>
            <a:r>
              <a:rPr lang="fr-FR" sz="2000" b="1" u="sng" dirty="0" err="1" smtClean="0"/>
              <a:t>waves</a:t>
            </a:r>
            <a:r>
              <a:rPr lang="fr-FR" b="1" dirty="0" smtClean="0"/>
              <a:t>  </a:t>
            </a:r>
            <a:r>
              <a:rPr lang="fr-FR" b="1" u="sng" dirty="0" err="1" smtClean="0"/>
              <a:t>propagating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at</a:t>
            </a:r>
            <a:r>
              <a:rPr lang="fr-FR" b="1" u="sng" dirty="0" smtClean="0"/>
              <a:t> the speed of the light c </a:t>
            </a:r>
            <a:r>
              <a:rPr lang="fr-FR" dirty="0" smtClean="0"/>
              <a:t>(connexion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optics</a:t>
            </a:r>
            <a:r>
              <a:rPr lang="fr-FR" dirty="0" smtClean="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pic>
        <p:nvPicPr>
          <p:cNvPr id="24578" name="Picture 2" descr="Résultat de recherche d'images pour &quot;static electricity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000108"/>
            <a:ext cx="1571604" cy="1571612"/>
          </a:xfrm>
          <a:prstGeom prst="rect">
            <a:avLst/>
          </a:prstGeom>
          <a:noFill/>
        </p:spPr>
      </p:pic>
      <p:pic>
        <p:nvPicPr>
          <p:cNvPr id="24580" name="Picture 4" descr="Résultat de recherche d'images pour &quot;static electricity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929198"/>
            <a:ext cx="1469993" cy="1327448"/>
          </a:xfrm>
          <a:prstGeom prst="rect">
            <a:avLst/>
          </a:prstGeom>
          <a:noFill/>
        </p:spPr>
      </p:pic>
      <p:pic>
        <p:nvPicPr>
          <p:cNvPr id="24582" name="Picture 6" descr="Résultat de recherche d'images pour &quot;static electricity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1000108"/>
            <a:ext cx="2305387" cy="1214446"/>
          </a:xfrm>
          <a:prstGeom prst="rect">
            <a:avLst/>
          </a:prstGeom>
          <a:noFill/>
        </p:spPr>
      </p:pic>
      <p:pic>
        <p:nvPicPr>
          <p:cNvPr id="24584" name="Picture 8" descr="Résultat de recherche d'images pour &quot;magnetism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857232"/>
            <a:ext cx="2470769" cy="1214446"/>
          </a:xfrm>
          <a:prstGeom prst="rect">
            <a:avLst/>
          </a:prstGeom>
          <a:noFill/>
        </p:spPr>
      </p:pic>
      <p:pic>
        <p:nvPicPr>
          <p:cNvPr id="24586" name="Picture 10" descr="Résultat de recherche d'images pour &quot;magnetism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43570" y="3429000"/>
            <a:ext cx="2000264" cy="1332434"/>
          </a:xfrm>
          <a:prstGeom prst="rect">
            <a:avLst/>
          </a:prstGeom>
          <a:noFill/>
        </p:spPr>
      </p:pic>
      <p:sp>
        <p:nvSpPr>
          <p:cNvPr id="24590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92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4594" name="Picture 18" descr="Résultat de recherche d'images pour &quot;compass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58082" y="1142984"/>
            <a:ext cx="1369309" cy="1366707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2857488" y="2643182"/>
            <a:ext cx="364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 smtClean="0"/>
              <a:t>Electromagnetism</a:t>
            </a:r>
            <a:endParaRPr lang="fr-FR" sz="3600" b="1" dirty="0"/>
          </a:p>
        </p:txBody>
      </p:sp>
      <p:pic>
        <p:nvPicPr>
          <p:cNvPr id="63490" name="Picture 2" descr="Résultat de recherche d'images pour &quot;electromagnetism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00364" y="3714752"/>
            <a:ext cx="2181225" cy="2095501"/>
          </a:xfrm>
          <a:prstGeom prst="rect">
            <a:avLst/>
          </a:prstGeom>
          <a:noFill/>
        </p:spPr>
      </p:pic>
      <p:pic>
        <p:nvPicPr>
          <p:cNvPr id="70658" name="Picture 2" descr="Image associé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28662" y="2786058"/>
            <a:ext cx="951111" cy="1857388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58016" y="4878678"/>
            <a:ext cx="2133725" cy="137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ZoneTexte 5"/>
          <p:cNvSpPr txBox="1">
            <a:spLocks noChangeArrowheads="1"/>
          </p:cNvSpPr>
          <p:nvPr/>
        </p:nvSpPr>
        <p:spPr bwMode="auto">
          <a:xfrm>
            <a:off x="-214346" y="3143248"/>
            <a:ext cx="29289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James C. Maxwell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1831-1879</a:t>
            </a:r>
            <a:endParaRPr lang="fr-FR" sz="2000" b="1" i="1" dirty="0"/>
          </a:p>
        </p:txBody>
      </p:sp>
      <p:pic>
        <p:nvPicPr>
          <p:cNvPr id="12" name="Picture 12" descr="Résultat de recherche d'images pour &quot;maxwell physic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1523986" cy="202649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282" y="642918"/>
            <a:ext cx="339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The </a:t>
            </a:r>
            <a:r>
              <a:rPr lang="fr-FR" sz="2400" b="1" i="1" dirty="0" err="1" smtClean="0"/>
              <a:t>synthesis</a:t>
            </a:r>
            <a:r>
              <a:rPr lang="fr-FR" sz="2400" b="1" i="1" dirty="0" smtClean="0"/>
              <a:t>: 1855-1864</a:t>
            </a:r>
            <a:endParaRPr lang="fr-FR" sz="2400" b="1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2500298" y="1142984"/>
            <a:ext cx="64294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err="1" smtClean="0"/>
              <a:t>Mathemathical</a:t>
            </a:r>
            <a:r>
              <a:rPr lang="fr-FR" dirty="0" smtClean="0"/>
              <a:t> description (</a:t>
            </a:r>
            <a:r>
              <a:rPr lang="fr-FR" dirty="0" err="1" smtClean="0"/>
              <a:t>vectorial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r>
              <a:rPr lang="fr-FR" dirty="0" smtClean="0"/>
              <a:t>) 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explains</a:t>
            </a:r>
            <a:r>
              <a:rPr lang="fr-FR" dirty="0" smtClean="0"/>
              <a:t> all  the </a:t>
            </a:r>
            <a:r>
              <a:rPr lang="fr-FR" dirty="0" err="1" smtClean="0"/>
              <a:t>electromagnetic</a:t>
            </a:r>
            <a:r>
              <a:rPr lang="fr-FR" dirty="0" smtClean="0"/>
              <a:t> </a:t>
            </a:r>
            <a:r>
              <a:rPr lang="fr-FR" dirty="0" err="1" smtClean="0"/>
              <a:t>phenomena</a:t>
            </a:r>
            <a:r>
              <a:rPr lang="fr-FR" dirty="0" smtClean="0"/>
              <a:t>. </a:t>
            </a:r>
          </a:p>
          <a:p>
            <a:endParaRPr lang="fr-FR" sz="800" dirty="0" smtClean="0"/>
          </a:p>
          <a:p>
            <a:pPr>
              <a:buFont typeface="Arial" pitchFamily="34" charset="0"/>
              <a:buChar char="•"/>
            </a:pPr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r>
              <a:rPr lang="fr-FR" dirty="0" smtClean="0"/>
              <a:t> 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the relations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sz="2000" b="1" u="sng" dirty="0" smtClean="0"/>
              <a:t>the </a:t>
            </a:r>
            <a:r>
              <a:rPr lang="fr-FR" sz="2000" b="1" u="sng" dirty="0" err="1" smtClean="0"/>
              <a:t>fields</a:t>
            </a:r>
            <a:r>
              <a:rPr lang="fr-FR" sz="2000" b="1" u="sng" dirty="0" smtClean="0"/>
              <a:t> </a:t>
            </a:r>
            <a:r>
              <a:rPr lang="fr-FR" dirty="0" smtClean="0"/>
              <a:t>(</a:t>
            </a:r>
            <a:r>
              <a:rPr lang="fr-FR" b="1" dirty="0" err="1" smtClean="0">
                <a:solidFill>
                  <a:schemeClr val="tx2"/>
                </a:solidFill>
              </a:rPr>
              <a:t>electric</a:t>
            </a:r>
            <a:r>
              <a:rPr lang="fr-FR" b="1" dirty="0" smtClean="0">
                <a:solidFill>
                  <a:schemeClr val="tx2"/>
                </a:solidFill>
              </a:rPr>
              <a:t>  and </a:t>
            </a:r>
            <a:r>
              <a:rPr lang="fr-FR" b="1" dirty="0" err="1" smtClean="0">
                <a:solidFill>
                  <a:schemeClr val="tx2"/>
                </a:solidFill>
              </a:rPr>
              <a:t>magnetic</a:t>
            </a:r>
            <a:r>
              <a:rPr lang="fr-FR" b="1" dirty="0" smtClean="0">
                <a:solidFill>
                  <a:schemeClr val="tx2"/>
                </a:solidFill>
              </a:rPr>
              <a:t>  </a:t>
            </a:r>
            <a:r>
              <a:rPr lang="fr-FR" b="1" dirty="0" err="1" smtClean="0">
                <a:solidFill>
                  <a:schemeClr val="tx2"/>
                </a:solidFill>
              </a:rPr>
              <a:t>fields</a:t>
            </a:r>
            <a:r>
              <a:rPr lang="fr-FR" dirty="0" smtClean="0"/>
              <a:t>) and </a:t>
            </a:r>
            <a:r>
              <a:rPr lang="fr-FR" sz="2000" b="1" dirty="0" smtClean="0"/>
              <a:t>t</a:t>
            </a:r>
            <a:r>
              <a:rPr lang="fr-FR" sz="2000" b="1" u="sng" dirty="0" smtClean="0"/>
              <a:t>he sources </a:t>
            </a:r>
            <a:r>
              <a:rPr lang="fr-FR" dirty="0" smtClean="0"/>
              <a:t>(</a:t>
            </a:r>
            <a:r>
              <a:rPr lang="fr-FR" b="1" dirty="0" smtClean="0">
                <a:solidFill>
                  <a:schemeClr val="tx2"/>
                </a:solidFill>
              </a:rPr>
              <a:t>charges and </a:t>
            </a:r>
            <a:r>
              <a:rPr lang="fr-FR" b="1" dirty="0" err="1" smtClean="0">
                <a:solidFill>
                  <a:schemeClr val="tx2"/>
                </a:solidFill>
              </a:rPr>
              <a:t>current</a:t>
            </a:r>
            <a:r>
              <a:rPr lang="fr-FR" dirty="0" smtClean="0"/>
              <a:t>)</a:t>
            </a:r>
          </a:p>
          <a:p>
            <a:endParaRPr lang="fr-FR" sz="800" dirty="0" smtClean="0"/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 Electric and </a:t>
            </a:r>
            <a:r>
              <a:rPr lang="fr-FR" dirty="0" err="1" smtClean="0"/>
              <a:t>magnetic</a:t>
            </a:r>
            <a:r>
              <a:rPr lang="fr-FR" dirty="0" smtClean="0"/>
              <a:t> </a:t>
            </a:r>
            <a:r>
              <a:rPr lang="fr-FR" dirty="0" err="1" smtClean="0"/>
              <a:t>fields</a:t>
            </a:r>
            <a:r>
              <a:rPr lang="fr-FR" dirty="0" smtClean="0"/>
              <a:t>  are</a:t>
            </a:r>
            <a:r>
              <a:rPr lang="fr-FR" b="1" dirty="0" smtClean="0"/>
              <a:t> </a:t>
            </a:r>
            <a:r>
              <a:rPr lang="fr-FR" sz="2000" b="1" u="sng" dirty="0" err="1" smtClean="0"/>
              <a:t>waves</a:t>
            </a:r>
            <a:r>
              <a:rPr lang="fr-FR" b="1" dirty="0" smtClean="0"/>
              <a:t>  </a:t>
            </a:r>
            <a:r>
              <a:rPr lang="fr-FR" b="1" u="sng" dirty="0" err="1" smtClean="0"/>
              <a:t>propagating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at</a:t>
            </a:r>
            <a:r>
              <a:rPr lang="fr-FR" b="1" u="sng" dirty="0" smtClean="0"/>
              <a:t> the speed of the light c </a:t>
            </a:r>
            <a:r>
              <a:rPr lang="fr-FR" dirty="0" smtClean="0"/>
              <a:t>(connexion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optics</a:t>
            </a:r>
            <a:r>
              <a:rPr lang="fr-FR" dirty="0" smtClean="0"/>
              <a:t>).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357290" y="3857628"/>
            <a:ext cx="665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This </a:t>
            </a:r>
            <a:r>
              <a:rPr lang="fr-FR" sz="2400" b="1" dirty="0" err="1" smtClean="0"/>
              <a:t>theory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known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today</a:t>
            </a:r>
            <a:r>
              <a:rPr lang="fr-FR" sz="2400" b="1" dirty="0" smtClean="0"/>
              <a:t> as </a:t>
            </a:r>
            <a:r>
              <a:rPr lang="fr-FR" sz="2400" b="1" dirty="0" err="1" smtClean="0"/>
              <a:t>Maxwell’s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equations</a:t>
            </a:r>
            <a:endParaRPr lang="fr-FR" sz="2400" b="1" dirty="0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4357694"/>
            <a:ext cx="1714512" cy="830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4429132"/>
            <a:ext cx="1571636" cy="63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5286388"/>
            <a:ext cx="2143140" cy="83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6314" y="5072074"/>
            <a:ext cx="379014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à coins arrondis 21"/>
          <p:cNvSpPr/>
          <p:nvPr/>
        </p:nvSpPr>
        <p:spPr>
          <a:xfrm>
            <a:off x="785786" y="3786190"/>
            <a:ext cx="8001056" cy="24288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ZoneTexte 5"/>
          <p:cNvSpPr txBox="1">
            <a:spLocks noChangeArrowheads="1"/>
          </p:cNvSpPr>
          <p:nvPr/>
        </p:nvSpPr>
        <p:spPr bwMode="auto">
          <a:xfrm>
            <a:off x="-214346" y="3143248"/>
            <a:ext cx="29289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James C. Maxwell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1831-1879</a:t>
            </a:r>
            <a:endParaRPr lang="fr-FR" sz="2000" b="1" i="1" dirty="0"/>
          </a:p>
        </p:txBody>
      </p:sp>
      <p:pic>
        <p:nvPicPr>
          <p:cNvPr id="12" name="Picture 12" descr="Résultat de recherche d'images pour &quot;maxwell physic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1523986" cy="202649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282" y="642918"/>
            <a:ext cx="339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The </a:t>
            </a:r>
            <a:r>
              <a:rPr lang="fr-FR" sz="2400" b="1" i="1" dirty="0" err="1" smtClean="0"/>
              <a:t>synthesis</a:t>
            </a:r>
            <a:r>
              <a:rPr lang="fr-FR" sz="2400" b="1" i="1" dirty="0" smtClean="0"/>
              <a:t>: 1855-1864</a:t>
            </a:r>
            <a:endParaRPr lang="fr-FR" sz="2400" b="1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2143108" y="1142984"/>
            <a:ext cx="68580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2"/>
                </a:solidFill>
              </a:rPr>
              <a:t>Will </a:t>
            </a:r>
            <a:r>
              <a:rPr lang="fr-FR" sz="2000" b="1" dirty="0" err="1" smtClean="0">
                <a:solidFill>
                  <a:schemeClr val="tx2"/>
                </a:solidFill>
              </a:rPr>
              <a:t>be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 err="1" smtClean="0">
                <a:solidFill>
                  <a:schemeClr val="tx2"/>
                </a:solidFill>
              </a:rPr>
              <a:t>seen</a:t>
            </a:r>
            <a:r>
              <a:rPr lang="fr-FR" sz="2000" b="1" dirty="0" smtClean="0">
                <a:solidFill>
                  <a:schemeClr val="tx2"/>
                </a:solidFill>
              </a:rPr>
              <a:t> in </a:t>
            </a:r>
            <a:r>
              <a:rPr lang="fr-FR" sz="2000" b="1" dirty="0" err="1" smtClean="0">
                <a:solidFill>
                  <a:schemeClr val="tx2"/>
                </a:solidFill>
              </a:rPr>
              <a:t>two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 err="1" smtClean="0">
                <a:solidFill>
                  <a:schemeClr val="tx2"/>
                </a:solidFill>
              </a:rPr>
              <a:t>years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 err="1" smtClean="0">
                <a:solidFill>
                  <a:schemeClr val="tx2"/>
                </a:solidFill>
              </a:rPr>
              <a:t>during</a:t>
            </a:r>
            <a:r>
              <a:rPr lang="fr-FR" sz="2000" b="1" dirty="0" smtClean="0">
                <a:solidFill>
                  <a:schemeClr val="tx2"/>
                </a:solidFill>
              </a:rPr>
              <a:t>  </a:t>
            </a:r>
            <a:r>
              <a:rPr lang="fr-FR" sz="2000" b="1" dirty="0" err="1" smtClean="0">
                <a:solidFill>
                  <a:schemeClr val="tx2"/>
                </a:solidFill>
              </a:rPr>
              <a:t>Electromagnetic</a:t>
            </a:r>
            <a:r>
              <a:rPr lang="fr-FR" sz="2000" b="1" dirty="0" smtClean="0">
                <a:solidFill>
                  <a:schemeClr val="tx2"/>
                </a:solidFill>
              </a:rPr>
              <a:t> lectures</a:t>
            </a:r>
          </a:p>
          <a:p>
            <a:r>
              <a:rPr lang="fr-FR" b="1" dirty="0" err="1" smtClean="0"/>
              <a:t>Each</a:t>
            </a:r>
            <a:r>
              <a:rPr lang="fr-FR" b="1" dirty="0" smtClean="0"/>
              <a:t> </a:t>
            </a:r>
            <a:r>
              <a:rPr lang="fr-FR" b="1" dirty="0" err="1" smtClean="0"/>
              <a:t>equation</a:t>
            </a:r>
            <a:r>
              <a:rPr lang="fr-FR" b="1" dirty="0" smtClean="0"/>
              <a:t> </a:t>
            </a:r>
            <a:r>
              <a:rPr lang="fr-FR" b="1" dirty="0" err="1" smtClean="0"/>
              <a:t>traduces</a:t>
            </a:r>
            <a:r>
              <a:rPr lang="fr-FR" b="1" dirty="0" smtClean="0"/>
              <a:t> </a:t>
            </a:r>
            <a:r>
              <a:rPr lang="fr-FR" b="1" u="sng" dirty="0" smtClean="0"/>
              <a:t>a </a:t>
            </a:r>
            <a:r>
              <a:rPr lang="fr-FR" b="1" u="sng" dirty="0" err="1" smtClean="0"/>
              <a:t>vectorial</a:t>
            </a:r>
            <a:r>
              <a:rPr lang="fr-FR" b="1" u="sng" dirty="0" smtClean="0"/>
              <a:t> situation </a:t>
            </a: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2143116"/>
            <a:ext cx="1327229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2214554"/>
            <a:ext cx="1285884" cy="5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22" y="4000504"/>
            <a:ext cx="182914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57884" y="4000504"/>
            <a:ext cx="3071834" cy="75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4" descr="Résultat de recherche d'images pour &quot;lignes de champ maxwell faraday&quot;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43306" y="1857364"/>
            <a:ext cx="1500198" cy="1500199"/>
          </a:xfrm>
          <a:prstGeom prst="rect">
            <a:avLst/>
          </a:prstGeom>
          <a:noFill/>
        </p:spPr>
      </p:pic>
      <p:pic>
        <p:nvPicPr>
          <p:cNvPr id="27" name="Picture 2" descr="Résultat de recherche d'images pour &quot;lignes de champ aimant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72330" y="1857364"/>
            <a:ext cx="1813914" cy="1319210"/>
          </a:xfrm>
          <a:prstGeom prst="rect">
            <a:avLst/>
          </a:prstGeom>
          <a:noFill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43834" y="1714488"/>
            <a:ext cx="285752" cy="42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ZoneTexte 29"/>
          <p:cNvSpPr txBox="1"/>
          <p:nvPr/>
        </p:nvSpPr>
        <p:spPr>
          <a:xfrm>
            <a:off x="7770739" y="5286388"/>
            <a:ext cx="137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Not </a:t>
            </a:r>
            <a:r>
              <a:rPr lang="fr-FR" dirty="0" err="1" smtClean="0"/>
              <a:t>seen</a:t>
            </a:r>
            <a:r>
              <a:rPr lang="fr-FR" dirty="0" smtClean="0"/>
              <a:t> </a:t>
            </a:r>
            <a:r>
              <a:rPr lang="fr-FR" dirty="0" err="1" smtClean="0"/>
              <a:t>yet</a:t>
            </a:r>
            <a:endParaRPr lang="fr-FR" dirty="0"/>
          </a:p>
        </p:txBody>
      </p:sp>
      <p:pic>
        <p:nvPicPr>
          <p:cNvPr id="28" name="Picture 6" descr="Résultat de recherche d'images pour &quot;lignes de champ maxwell faraday&quot;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2198" y="4786322"/>
            <a:ext cx="1214446" cy="1324851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071670" y="5000636"/>
            <a:ext cx="788378" cy="348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857488" y="5857892"/>
            <a:ext cx="1290073" cy="290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Ellipse 34"/>
          <p:cNvSpPr/>
          <p:nvPr/>
        </p:nvSpPr>
        <p:spPr>
          <a:xfrm>
            <a:off x="7786710" y="3857628"/>
            <a:ext cx="1214446" cy="107157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57488" y="4832639"/>
            <a:ext cx="1071570" cy="95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ZoneTexte 28"/>
          <p:cNvSpPr txBox="1"/>
          <p:nvPr/>
        </p:nvSpPr>
        <p:spPr>
          <a:xfrm>
            <a:off x="2285984" y="2857496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Maxwell-Poisson</a:t>
            </a:r>
          </a:p>
          <a:p>
            <a:r>
              <a:rPr lang="fr-FR" sz="1400" dirty="0" smtClean="0"/>
              <a:t>Coulomb Law</a:t>
            </a:r>
            <a:endParaRPr lang="fr-FR" sz="1400" dirty="0"/>
          </a:p>
        </p:txBody>
      </p:sp>
      <p:sp>
        <p:nvSpPr>
          <p:cNvPr id="31" name="ZoneTexte 30"/>
          <p:cNvSpPr txBox="1"/>
          <p:nvPr/>
        </p:nvSpPr>
        <p:spPr>
          <a:xfrm>
            <a:off x="5715008" y="3571876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Maxwell-</a:t>
            </a:r>
            <a:r>
              <a:rPr lang="fr-FR" sz="1400" dirty="0" err="1" smtClean="0">
                <a:solidFill>
                  <a:srgbClr val="FF0000"/>
                </a:solidFill>
              </a:rPr>
              <a:t>Ampere</a:t>
            </a:r>
            <a:endParaRPr lang="fr-FR" sz="1400" dirty="0" smtClean="0">
              <a:solidFill>
                <a:srgbClr val="FF0000"/>
              </a:solidFill>
            </a:endParaRPr>
          </a:p>
          <a:p>
            <a:r>
              <a:rPr lang="fr-FR" sz="1400" dirty="0" smtClean="0"/>
              <a:t>Biot-Savart </a:t>
            </a:r>
            <a:r>
              <a:rPr lang="fr-FR" sz="1400" dirty="0" err="1" smtClean="0"/>
              <a:t>law</a:t>
            </a:r>
            <a:endParaRPr lang="fr-FR" sz="14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00034" y="428625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Maxwell-Faraday</a:t>
            </a:r>
          </a:p>
          <a:p>
            <a:r>
              <a:rPr lang="fr-FR" sz="1400" dirty="0" smtClean="0"/>
              <a:t>Induction </a:t>
            </a:r>
            <a:r>
              <a:rPr lang="fr-FR" sz="1400" dirty="0" err="1" smtClean="0"/>
              <a:t>phenomena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5643570" y="2714620"/>
            <a:ext cx="166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Maxwell-Gauss</a:t>
            </a:r>
          </a:p>
          <a:p>
            <a:r>
              <a:rPr lang="fr-FR" sz="1400" dirty="0" smtClean="0"/>
              <a:t>NO </a:t>
            </a:r>
            <a:r>
              <a:rPr lang="fr-FR" sz="1400" dirty="0" err="1" smtClean="0"/>
              <a:t>magnetic</a:t>
            </a:r>
            <a:r>
              <a:rPr lang="fr-FR" sz="1400" dirty="0" smtClean="0"/>
              <a:t> charge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1" name="ZoneTexte 5"/>
          <p:cNvSpPr txBox="1">
            <a:spLocks noChangeArrowheads="1"/>
          </p:cNvSpPr>
          <p:nvPr/>
        </p:nvSpPr>
        <p:spPr bwMode="auto">
          <a:xfrm>
            <a:off x="-214346" y="3143248"/>
            <a:ext cx="29289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/>
              <a:t>James C. Maxwell</a:t>
            </a:r>
            <a:endParaRPr lang="fr-FR" sz="2000" b="1" i="1" dirty="0"/>
          </a:p>
          <a:p>
            <a:pPr algn="ctr"/>
            <a:r>
              <a:rPr lang="fr-FR" sz="2000" b="1" i="1" dirty="0" smtClean="0"/>
              <a:t>1831-1879</a:t>
            </a:r>
            <a:endParaRPr lang="fr-FR" sz="2000" b="1" i="1" dirty="0"/>
          </a:p>
        </p:txBody>
      </p:sp>
      <p:pic>
        <p:nvPicPr>
          <p:cNvPr id="12" name="Picture 12" descr="Résultat de recherche d'images pour &quot;maxwell physic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1523986" cy="202649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282" y="642918"/>
            <a:ext cx="339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/>
              <a:t>The </a:t>
            </a:r>
            <a:r>
              <a:rPr lang="fr-FR" sz="2400" b="1" i="1" dirty="0" err="1" smtClean="0"/>
              <a:t>synthesis</a:t>
            </a:r>
            <a:r>
              <a:rPr lang="fr-FR" sz="2400" b="1" i="1" dirty="0" smtClean="0"/>
              <a:t>: 1855-1864</a:t>
            </a:r>
            <a:endParaRPr lang="fr-FR" sz="2400" b="1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2143108" y="1142984"/>
            <a:ext cx="6858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2"/>
                </a:solidFill>
              </a:rPr>
              <a:t>Connection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 err="1" smtClean="0">
                <a:solidFill>
                  <a:schemeClr val="tx2"/>
                </a:solidFill>
              </a:rPr>
              <a:t>with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 err="1" smtClean="0">
                <a:solidFill>
                  <a:schemeClr val="tx2"/>
                </a:solidFill>
              </a:rPr>
              <a:t>Optics</a:t>
            </a:r>
            <a:r>
              <a:rPr lang="fr-FR" sz="2000" b="1" dirty="0" smtClean="0">
                <a:solidFill>
                  <a:schemeClr val="tx2"/>
                </a:solidFill>
              </a:rPr>
              <a:t> ?</a:t>
            </a:r>
          </a:p>
          <a:p>
            <a:r>
              <a:rPr lang="fr-FR" sz="2000" b="1" dirty="0" smtClean="0">
                <a:solidFill>
                  <a:schemeClr val="tx2"/>
                </a:solidFill>
              </a:rPr>
              <a:t>Light </a:t>
            </a:r>
            <a:r>
              <a:rPr lang="fr-FR" sz="2000" b="1" dirty="0" err="1" smtClean="0">
                <a:solidFill>
                  <a:schemeClr val="tx2"/>
                </a:solidFill>
              </a:rPr>
              <a:t>is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 err="1" smtClean="0">
                <a:solidFill>
                  <a:schemeClr val="tx2"/>
                </a:solidFill>
              </a:rPr>
              <a:t>known</a:t>
            </a:r>
            <a:r>
              <a:rPr lang="fr-FR" sz="2000" b="1" dirty="0" smtClean="0">
                <a:solidFill>
                  <a:schemeClr val="tx2"/>
                </a:solidFill>
              </a:rPr>
              <a:t> to </a:t>
            </a:r>
            <a:r>
              <a:rPr lang="fr-FR" sz="2000" b="1" dirty="0" err="1" smtClean="0">
                <a:solidFill>
                  <a:schemeClr val="tx2"/>
                </a:solidFill>
              </a:rPr>
              <a:t>be</a:t>
            </a:r>
            <a:r>
              <a:rPr lang="fr-FR" sz="2000" b="1" dirty="0" smtClean="0">
                <a:solidFill>
                  <a:schemeClr val="tx2"/>
                </a:solidFill>
              </a:rPr>
              <a:t> a </a:t>
            </a:r>
            <a:r>
              <a:rPr lang="fr-FR" sz="2000" b="1" dirty="0" err="1" smtClean="0">
                <a:solidFill>
                  <a:schemeClr val="tx2"/>
                </a:solidFill>
              </a:rPr>
              <a:t>wave</a:t>
            </a:r>
            <a:r>
              <a:rPr lang="fr-FR" sz="2000" b="1" dirty="0" smtClean="0">
                <a:solidFill>
                  <a:schemeClr val="tx2"/>
                </a:solidFill>
              </a:rPr>
              <a:t>.</a:t>
            </a:r>
          </a:p>
          <a:p>
            <a:endParaRPr lang="fr-FR" sz="2000" b="1" dirty="0" smtClean="0">
              <a:solidFill>
                <a:schemeClr val="tx2"/>
              </a:solidFill>
            </a:endParaRPr>
          </a:p>
          <a:p>
            <a:r>
              <a:rPr lang="fr-FR" sz="2000" b="1" dirty="0" smtClean="0">
                <a:solidFill>
                  <a:srgbClr val="FF0000"/>
                </a:solidFill>
              </a:rPr>
              <a:t>Maxwell </a:t>
            </a:r>
            <a:r>
              <a:rPr lang="fr-FR" sz="2000" b="1" dirty="0" err="1" smtClean="0">
                <a:solidFill>
                  <a:srgbClr val="FF0000"/>
                </a:solidFill>
              </a:rPr>
              <a:t>predicted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that</a:t>
            </a:r>
            <a:r>
              <a:rPr lang="fr-FR" sz="2000" b="1" dirty="0" smtClean="0">
                <a:solidFill>
                  <a:srgbClr val="FF0000"/>
                </a:solidFill>
              </a:rPr>
              <a:t> Electric and </a:t>
            </a:r>
            <a:r>
              <a:rPr lang="fr-FR" sz="2000" b="1" dirty="0" err="1" smtClean="0">
                <a:solidFill>
                  <a:srgbClr val="FF0000"/>
                </a:solidFill>
              </a:rPr>
              <a:t>Magnetic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field</a:t>
            </a:r>
            <a:r>
              <a:rPr lang="fr-FR" sz="2000" b="1" dirty="0" smtClean="0">
                <a:solidFill>
                  <a:srgbClr val="FF0000"/>
                </a:solidFill>
              </a:rPr>
              <a:t> are </a:t>
            </a:r>
            <a:r>
              <a:rPr lang="fr-FR" sz="2000" b="1" dirty="0" err="1" smtClean="0">
                <a:solidFill>
                  <a:srgbClr val="FF0000"/>
                </a:solidFill>
              </a:rPr>
              <a:t>waves</a:t>
            </a:r>
            <a:endParaRPr lang="fr-FR" sz="2000" b="1" dirty="0" smtClean="0">
              <a:solidFill>
                <a:srgbClr val="FF0000"/>
              </a:solidFill>
            </a:endParaRPr>
          </a:p>
          <a:p>
            <a:r>
              <a:rPr lang="fr-FR" sz="2000" b="1" dirty="0" err="1" smtClean="0">
                <a:solidFill>
                  <a:srgbClr val="FF0000"/>
                </a:solidFill>
              </a:rPr>
              <a:t>propagating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at</a:t>
            </a:r>
            <a:r>
              <a:rPr lang="fr-FR" sz="2000" b="1" dirty="0" smtClean="0">
                <a:solidFill>
                  <a:srgbClr val="FF0000"/>
                </a:solidFill>
              </a:rPr>
              <a:t> the speed of the light c !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3214686"/>
            <a:ext cx="182914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3214686"/>
            <a:ext cx="3071834" cy="75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Ellipse 34"/>
          <p:cNvSpPr/>
          <p:nvPr/>
        </p:nvSpPr>
        <p:spPr>
          <a:xfrm>
            <a:off x="7643834" y="3071810"/>
            <a:ext cx="1214446" cy="107157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/>
          <p:cNvSpPr/>
          <p:nvPr/>
        </p:nvSpPr>
        <p:spPr>
          <a:xfrm>
            <a:off x="785786" y="4214818"/>
            <a:ext cx="6929486" cy="20002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1604" y="4908044"/>
            <a:ext cx="3429024" cy="1206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ZoneTexte 31"/>
          <p:cNvSpPr txBox="1"/>
          <p:nvPr/>
        </p:nvSpPr>
        <p:spPr>
          <a:xfrm>
            <a:off x="1142976" y="4286256"/>
            <a:ext cx="5987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From</a:t>
            </a:r>
            <a:r>
              <a:rPr lang="fr-FR" b="1" i="1" dirty="0" smtClean="0"/>
              <a:t> Maxwell </a:t>
            </a:r>
            <a:r>
              <a:rPr lang="fr-FR" b="1" i="1" dirty="0" err="1" smtClean="0"/>
              <a:t>equations</a:t>
            </a:r>
            <a:r>
              <a:rPr lang="fr-FR" b="1" i="1" dirty="0" smtClean="0"/>
              <a:t> one </a:t>
            </a:r>
            <a:r>
              <a:rPr lang="fr-FR" b="1" i="1" dirty="0" err="1" smtClean="0"/>
              <a:t>can</a:t>
            </a:r>
            <a:r>
              <a:rPr lang="fr-FR" b="1" i="1" dirty="0" smtClean="0"/>
              <a:t> </a:t>
            </a:r>
            <a:r>
              <a:rPr lang="fr-FR" b="1" i="1" dirty="0" err="1" smtClean="0"/>
              <a:t>obtain</a:t>
            </a:r>
            <a:r>
              <a:rPr lang="fr-FR" b="1" i="1" dirty="0" smtClean="0"/>
              <a:t> a 3D </a:t>
            </a:r>
            <a:r>
              <a:rPr lang="fr-FR" b="1" i="1" dirty="0" err="1" smtClean="0"/>
              <a:t>wave</a:t>
            </a:r>
            <a:r>
              <a:rPr lang="fr-FR" b="1" i="1" dirty="0" smtClean="0"/>
              <a:t> </a:t>
            </a:r>
            <a:r>
              <a:rPr lang="fr-FR" b="1" i="1" dirty="0" err="1" smtClean="0"/>
              <a:t>equation</a:t>
            </a:r>
            <a:endParaRPr lang="fr-FR" b="1" i="1" dirty="0" smtClean="0"/>
          </a:p>
          <a:p>
            <a:r>
              <a:rPr lang="fr-FR" b="1" i="1" dirty="0" smtClean="0"/>
              <a:t>Propagation of E-M </a:t>
            </a:r>
            <a:r>
              <a:rPr lang="fr-FR" b="1" i="1" dirty="0" err="1" smtClean="0"/>
              <a:t>waves</a:t>
            </a:r>
            <a:r>
              <a:rPr lang="fr-FR" b="1" i="1" dirty="0" smtClean="0"/>
              <a:t> (in the </a:t>
            </a:r>
            <a:r>
              <a:rPr lang="fr-FR" b="1" i="1" dirty="0" err="1" smtClean="0"/>
              <a:t>vaccum</a:t>
            </a:r>
            <a:r>
              <a:rPr lang="fr-FR" b="1" i="1" dirty="0" smtClean="0"/>
              <a:t>) </a:t>
            </a:r>
            <a:endParaRPr lang="fr-FR" b="1" i="1" dirty="0"/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29256" y="4929198"/>
            <a:ext cx="1647822" cy="90705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214282" y="642918"/>
            <a:ext cx="552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Optics</a:t>
            </a:r>
            <a:r>
              <a:rPr lang="fr-FR" sz="2400" b="1" dirty="0" smtClean="0"/>
              <a:t>: </a:t>
            </a:r>
            <a:r>
              <a:rPr lang="fr-FR" sz="2400" b="1" dirty="0" err="1" smtClean="0"/>
              <a:t>geometric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optics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wave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optics</a:t>
            </a:r>
            <a:endParaRPr lang="fr-FR" sz="2400" b="1" dirty="0" smtClean="0"/>
          </a:p>
        </p:txBody>
      </p:sp>
      <p:sp>
        <p:nvSpPr>
          <p:cNvPr id="122882" name="AutoShape 2" descr="RÃ©sultat de recherche d'images pour &quot;antenne radi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1357298"/>
            <a:ext cx="3571900" cy="193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4357686" cy="160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>
          <a:xfrm>
            <a:off x="2214546" y="1142984"/>
            <a:ext cx="1071570" cy="714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1357298"/>
            <a:ext cx="1571636" cy="19936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214282" y="642918"/>
            <a:ext cx="552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Optics</a:t>
            </a:r>
            <a:r>
              <a:rPr lang="fr-FR" sz="2400" b="1" dirty="0" smtClean="0"/>
              <a:t>: </a:t>
            </a:r>
            <a:r>
              <a:rPr lang="fr-FR" sz="2400" b="1" dirty="0" err="1" smtClean="0"/>
              <a:t>geometric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optics</a:t>
            </a:r>
            <a:r>
              <a:rPr lang="fr-FR" sz="2400" b="1" dirty="0" smtClean="0"/>
              <a:t> and </a:t>
            </a:r>
            <a:r>
              <a:rPr lang="fr-FR" sz="2400" b="1" dirty="0" err="1" smtClean="0"/>
              <a:t>wave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optics</a:t>
            </a:r>
            <a:endParaRPr lang="fr-FR" sz="2400" b="1" dirty="0" smtClean="0"/>
          </a:p>
        </p:txBody>
      </p:sp>
      <p:sp>
        <p:nvSpPr>
          <p:cNvPr id="122882" name="AutoShape 2" descr="RÃ©sultat de recherche d'images pour &quot;antenne radi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1357298"/>
            <a:ext cx="3571900" cy="193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4357686" cy="160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>
          <a:xfrm>
            <a:off x="2214546" y="1142984"/>
            <a:ext cx="1071570" cy="714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1357298"/>
            <a:ext cx="1571636" cy="1993692"/>
          </a:xfrm>
          <a:prstGeom prst="rect">
            <a:avLst/>
          </a:prstGeom>
          <a:noFill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286256"/>
            <a:ext cx="4329114" cy="187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ctangle 33"/>
          <p:cNvSpPr/>
          <p:nvPr/>
        </p:nvSpPr>
        <p:spPr>
          <a:xfrm>
            <a:off x="2786050" y="4572008"/>
            <a:ext cx="1714512" cy="121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6" name="Picture 12" descr="https://upload.wikimedia.org/wikipedia/commons/thumb/6/61/Radar-polarisation.svg/713px-Radar-polarisation.svg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3413" y="4643446"/>
            <a:ext cx="3200587" cy="1719250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2428860" y="4286256"/>
            <a:ext cx="171451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2571736" y="5857892"/>
            <a:ext cx="1714512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34" y="4000504"/>
            <a:ext cx="1571636" cy="32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RÃ©sultat de recherche d'images pour &quot;optics interference&quot;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00430" y="4357694"/>
            <a:ext cx="2134587" cy="2084780"/>
          </a:xfrm>
          <a:prstGeom prst="rect">
            <a:avLst/>
          </a:prstGeom>
          <a:noFill/>
        </p:spPr>
      </p:pic>
      <p:sp>
        <p:nvSpPr>
          <p:cNvPr id="39" name="ZoneTexte 38"/>
          <p:cNvSpPr txBox="1"/>
          <p:nvPr/>
        </p:nvSpPr>
        <p:spPr>
          <a:xfrm>
            <a:off x="3857620" y="3786190"/>
            <a:ext cx="4235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Interferences</a:t>
            </a:r>
            <a:r>
              <a:rPr lang="fr-FR" sz="2000" b="1" dirty="0" smtClean="0"/>
              <a:t>                    Polarisation</a:t>
            </a:r>
            <a:endParaRPr lang="fr-FR" sz="2000" b="1" dirty="0"/>
          </a:p>
        </p:txBody>
      </p:sp>
      <p:sp>
        <p:nvSpPr>
          <p:cNvPr id="40" name="Rectangle 39"/>
          <p:cNvSpPr/>
          <p:nvPr/>
        </p:nvSpPr>
        <p:spPr>
          <a:xfrm>
            <a:off x="7429488" y="5072074"/>
            <a:ext cx="214346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6572264" y="4357694"/>
            <a:ext cx="1500198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357158" y="1142984"/>
            <a:ext cx="64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1887:</a:t>
            </a:r>
            <a:r>
              <a:rPr lang="fr-FR" dirty="0" smtClean="0"/>
              <a:t> </a:t>
            </a:r>
            <a:r>
              <a:rPr lang="fr-FR" u="sng" dirty="0" err="1" smtClean="0"/>
              <a:t>Experimental</a:t>
            </a:r>
            <a:r>
              <a:rPr lang="fr-FR" u="sng" dirty="0" smtClean="0"/>
              <a:t> Proof of  Maxwell </a:t>
            </a:r>
            <a:r>
              <a:rPr lang="fr-FR" u="sng" dirty="0" err="1" smtClean="0"/>
              <a:t>Theory</a:t>
            </a:r>
            <a:r>
              <a:rPr lang="fr-FR" u="sng" dirty="0" smtClean="0"/>
              <a:t> </a:t>
            </a:r>
            <a:r>
              <a:rPr lang="fr-FR" dirty="0" smtClean="0"/>
              <a:t>by  Heinrich Rudolf Hertz. Emission and </a:t>
            </a:r>
            <a:r>
              <a:rPr lang="fr-FR" dirty="0" err="1" smtClean="0"/>
              <a:t>reception</a:t>
            </a:r>
            <a:r>
              <a:rPr lang="fr-FR" dirty="0" smtClean="0"/>
              <a:t> of </a:t>
            </a:r>
            <a:r>
              <a:rPr lang="fr-FR" dirty="0" err="1" smtClean="0"/>
              <a:t>electromagnetic</a:t>
            </a:r>
            <a:r>
              <a:rPr lang="fr-FR" dirty="0" smtClean="0"/>
              <a:t> </a:t>
            </a:r>
            <a:r>
              <a:rPr lang="fr-FR" dirty="0" err="1" smtClean="0"/>
              <a:t>waves</a:t>
            </a:r>
            <a:r>
              <a:rPr lang="fr-FR" dirty="0" smtClean="0"/>
              <a:t> !</a:t>
            </a:r>
          </a:p>
        </p:txBody>
      </p:sp>
      <p:pic>
        <p:nvPicPr>
          <p:cNvPr id="117762" name="Picture 2" descr="Description de cette image, Ã©galement commentÃ©e ci-aprÃ¨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9454" y="857232"/>
            <a:ext cx="1201100" cy="1285884"/>
          </a:xfrm>
          <a:prstGeom prst="rect">
            <a:avLst/>
          </a:prstGeom>
          <a:noFill/>
        </p:spPr>
      </p:pic>
      <p:sp>
        <p:nvSpPr>
          <p:cNvPr id="11" name="ZoneTexte 5"/>
          <p:cNvSpPr txBox="1">
            <a:spLocks noChangeArrowheads="1"/>
          </p:cNvSpPr>
          <p:nvPr/>
        </p:nvSpPr>
        <p:spPr bwMode="auto">
          <a:xfrm>
            <a:off x="6215042" y="2143116"/>
            <a:ext cx="29289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400" b="1" i="1" dirty="0" smtClean="0"/>
              <a:t>Heinrich. R  Hertz</a:t>
            </a:r>
            <a:endParaRPr lang="fr-FR" sz="1400" b="1" i="1" dirty="0"/>
          </a:p>
          <a:p>
            <a:pPr algn="ctr"/>
            <a:r>
              <a:rPr lang="fr-FR" sz="1400" b="1" i="1" dirty="0" smtClean="0"/>
              <a:t>1857-1894</a:t>
            </a:r>
            <a:endParaRPr lang="fr-FR" sz="1400" b="1" i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214282" y="642918"/>
            <a:ext cx="268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Further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key</a:t>
            </a:r>
            <a:r>
              <a:rPr lang="fr-FR" sz="2400" b="1" dirty="0" smtClean="0"/>
              <a:t>-</a:t>
            </a:r>
            <a:r>
              <a:rPr lang="fr-FR" sz="2400" b="1" dirty="0" err="1" smtClean="0"/>
              <a:t>events</a:t>
            </a:r>
            <a:endParaRPr lang="fr-FR" sz="2400" b="1" dirty="0" smtClean="0"/>
          </a:p>
        </p:txBody>
      </p:sp>
      <p:pic>
        <p:nvPicPr>
          <p:cNvPr id="21" name="Picture 2" descr="Résultat de recherche d'images pour &quot;electromagnetism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1928802"/>
            <a:ext cx="2286016" cy="2196174"/>
          </a:xfrm>
          <a:prstGeom prst="rect">
            <a:avLst/>
          </a:prstGeom>
          <a:noFill/>
        </p:spPr>
      </p:pic>
      <p:pic>
        <p:nvPicPr>
          <p:cNvPr id="119812" name="Picture 4" descr="Image associÃ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1785926"/>
            <a:ext cx="3071834" cy="2426609"/>
          </a:xfrm>
          <a:prstGeom prst="rect">
            <a:avLst/>
          </a:prstGeom>
          <a:noFill/>
        </p:spPr>
      </p:pic>
      <p:sp>
        <p:nvSpPr>
          <p:cNvPr id="122882" name="AutoShape 2" descr="RÃ©sultat de recherche d'images pour &quot;antenne radi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357158" y="1142984"/>
            <a:ext cx="64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1887:</a:t>
            </a:r>
            <a:r>
              <a:rPr lang="fr-FR" dirty="0" smtClean="0"/>
              <a:t> </a:t>
            </a:r>
            <a:r>
              <a:rPr lang="fr-FR" u="sng" dirty="0" err="1" smtClean="0"/>
              <a:t>Experimental</a:t>
            </a:r>
            <a:r>
              <a:rPr lang="fr-FR" u="sng" dirty="0" smtClean="0"/>
              <a:t> Proof of  Maxwell </a:t>
            </a:r>
            <a:r>
              <a:rPr lang="fr-FR" u="sng" dirty="0" err="1" smtClean="0"/>
              <a:t>Theory</a:t>
            </a:r>
            <a:r>
              <a:rPr lang="fr-FR" u="sng" dirty="0" smtClean="0"/>
              <a:t> </a:t>
            </a:r>
            <a:r>
              <a:rPr lang="fr-FR" dirty="0" smtClean="0"/>
              <a:t>by  Heinrich Rudolf Hertz. Emission and </a:t>
            </a:r>
            <a:r>
              <a:rPr lang="fr-FR" dirty="0" err="1" smtClean="0"/>
              <a:t>reception</a:t>
            </a:r>
            <a:r>
              <a:rPr lang="fr-FR" dirty="0" smtClean="0"/>
              <a:t> of </a:t>
            </a:r>
            <a:r>
              <a:rPr lang="fr-FR" dirty="0" err="1" smtClean="0"/>
              <a:t>electromagnetic</a:t>
            </a:r>
            <a:r>
              <a:rPr lang="fr-FR" dirty="0" smtClean="0"/>
              <a:t> </a:t>
            </a:r>
            <a:r>
              <a:rPr lang="fr-FR" dirty="0" err="1" smtClean="0"/>
              <a:t>waves</a:t>
            </a:r>
            <a:r>
              <a:rPr lang="fr-FR" dirty="0" smtClean="0"/>
              <a:t> !</a:t>
            </a:r>
          </a:p>
        </p:txBody>
      </p:sp>
      <p:pic>
        <p:nvPicPr>
          <p:cNvPr id="117762" name="Picture 2" descr="Description de cette image, Ã©galement commentÃ©e ci-aprÃ¨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9454" y="857232"/>
            <a:ext cx="1201100" cy="1285884"/>
          </a:xfrm>
          <a:prstGeom prst="rect">
            <a:avLst/>
          </a:prstGeom>
          <a:noFill/>
        </p:spPr>
      </p:pic>
      <p:sp>
        <p:nvSpPr>
          <p:cNvPr id="11" name="ZoneTexte 5"/>
          <p:cNvSpPr txBox="1">
            <a:spLocks noChangeArrowheads="1"/>
          </p:cNvSpPr>
          <p:nvPr/>
        </p:nvSpPr>
        <p:spPr bwMode="auto">
          <a:xfrm>
            <a:off x="6215042" y="2143116"/>
            <a:ext cx="29289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400" b="1" i="1" dirty="0" smtClean="0"/>
              <a:t>Heinrich. R  Hertz</a:t>
            </a:r>
            <a:endParaRPr lang="fr-FR" sz="1400" b="1" i="1" dirty="0"/>
          </a:p>
          <a:p>
            <a:pPr algn="ctr"/>
            <a:r>
              <a:rPr lang="fr-FR" sz="1400" b="1" i="1" dirty="0" smtClean="0"/>
              <a:t>1857-1894</a:t>
            </a:r>
            <a:endParaRPr lang="fr-FR" sz="1400" b="1" i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214282" y="642918"/>
            <a:ext cx="268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Further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key</a:t>
            </a:r>
            <a:r>
              <a:rPr lang="fr-FR" sz="2400" b="1" dirty="0" smtClean="0"/>
              <a:t>-</a:t>
            </a:r>
            <a:r>
              <a:rPr lang="fr-FR" sz="2400" b="1" dirty="0" err="1" smtClean="0"/>
              <a:t>events</a:t>
            </a:r>
            <a:endParaRPr lang="fr-FR" sz="2400" b="1" dirty="0" smtClean="0"/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4214818"/>
            <a:ext cx="5892495" cy="2001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 descr="Résultat de recherche d'images pour &quot;electromagnetism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1928802"/>
            <a:ext cx="2286016" cy="2196174"/>
          </a:xfrm>
          <a:prstGeom prst="rect">
            <a:avLst/>
          </a:prstGeom>
          <a:noFill/>
        </p:spPr>
      </p:pic>
      <p:pic>
        <p:nvPicPr>
          <p:cNvPr id="119812" name="Picture 4" descr="Image associÃ©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1785926"/>
            <a:ext cx="3071834" cy="2426609"/>
          </a:xfrm>
          <a:prstGeom prst="rect">
            <a:avLst/>
          </a:prstGeom>
          <a:noFill/>
        </p:spPr>
      </p:pic>
      <p:sp>
        <p:nvSpPr>
          <p:cNvPr id="122882" name="AutoShape 2" descr="RÃ©sultat de recherche d'images pour &quot;antenne radi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2884" name="Picture 4" descr="RÃ©sultat de recherche d'images pour &quot;antenne radio&quot;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H="1">
            <a:off x="6072198" y="3643314"/>
            <a:ext cx="2283123" cy="1423983"/>
          </a:xfrm>
          <a:prstGeom prst="rect">
            <a:avLst/>
          </a:prstGeom>
          <a:noFill/>
        </p:spPr>
      </p:pic>
      <p:pic>
        <p:nvPicPr>
          <p:cNvPr id="122888" name="Picture 8" descr="Image associÃ©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33712" y="4429132"/>
            <a:ext cx="1410288" cy="1133454"/>
          </a:xfrm>
          <a:prstGeom prst="rect">
            <a:avLst/>
          </a:prstGeom>
          <a:noFill/>
        </p:spPr>
      </p:pic>
      <p:pic>
        <p:nvPicPr>
          <p:cNvPr id="122890" name="Picture 10" descr="RÃ©sultat de recherche d'images pour &quot;premiÃ¨res radio&quot;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72462" y="3429000"/>
            <a:ext cx="836190" cy="933397"/>
          </a:xfrm>
          <a:prstGeom prst="rect">
            <a:avLst/>
          </a:prstGeom>
          <a:noFill/>
        </p:spPr>
      </p:pic>
      <p:pic>
        <p:nvPicPr>
          <p:cNvPr id="122892" name="Picture 12" descr="RÃ©sultat de recherche d'images pour &quot;radio&quot;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43702" y="5286388"/>
            <a:ext cx="857256" cy="1006762"/>
          </a:xfrm>
          <a:prstGeom prst="rect">
            <a:avLst/>
          </a:prstGeom>
          <a:noFill/>
        </p:spPr>
      </p:pic>
      <p:pic>
        <p:nvPicPr>
          <p:cNvPr id="122894" name="Picture 14" descr="RÃ©sultat de recherche d'images pour &quot;radio miniature portable&quot;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67637" y="5572140"/>
            <a:ext cx="1476363" cy="885818"/>
          </a:xfrm>
          <a:prstGeom prst="rect">
            <a:avLst/>
          </a:prstGeom>
          <a:noFill/>
        </p:spPr>
      </p:pic>
      <p:pic>
        <p:nvPicPr>
          <p:cNvPr id="122896" name="Picture 16" descr="RÃ©sultat de recherche d'images pour &quot;radio  signe&quot;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5400000">
            <a:off x="6929454" y="2714620"/>
            <a:ext cx="904860" cy="9048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357158" y="1285860"/>
            <a:ext cx="835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1897: </a:t>
            </a:r>
            <a:r>
              <a:rPr lang="fr-FR" b="1" dirty="0" err="1" smtClean="0"/>
              <a:t>Discovery</a:t>
            </a:r>
            <a:r>
              <a:rPr lang="fr-FR" b="1" dirty="0" smtClean="0"/>
              <a:t> of the </a:t>
            </a:r>
            <a:r>
              <a:rPr lang="fr-FR" b="1" dirty="0" err="1" smtClean="0"/>
              <a:t>electron</a:t>
            </a:r>
            <a:r>
              <a:rPr lang="fr-FR" b="1" dirty="0" smtClean="0"/>
              <a:t> </a:t>
            </a:r>
            <a:r>
              <a:rPr lang="fr-FR" dirty="0" smtClean="0"/>
              <a:t>by  </a:t>
            </a:r>
          </a:p>
          <a:p>
            <a:r>
              <a:rPr lang="fr-FR" dirty="0" smtClean="0"/>
              <a:t>         Thompson (1856-1940)</a:t>
            </a:r>
            <a:r>
              <a:rPr lang="fr-FR" b="1" dirty="0" smtClean="0"/>
              <a:t> </a:t>
            </a:r>
          </a:p>
          <a:p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285720" y="2500306"/>
            <a:ext cx="885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1905: </a:t>
            </a:r>
            <a:r>
              <a:rPr lang="fr-FR" dirty="0" smtClean="0"/>
              <a:t>Albert Einstein </a:t>
            </a:r>
            <a:r>
              <a:rPr lang="fr-FR" dirty="0" err="1" smtClean="0"/>
              <a:t>explains</a:t>
            </a:r>
            <a:r>
              <a:rPr lang="fr-FR" dirty="0" smtClean="0"/>
              <a:t> </a:t>
            </a:r>
            <a:r>
              <a:rPr lang="fr-FR" dirty="0" err="1" smtClean="0"/>
              <a:t>photoelectric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 (</a:t>
            </a:r>
            <a:r>
              <a:rPr lang="fr-FR" dirty="0" err="1" smtClean="0"/>
              <a:t>discovered</a:t>
            </a:r>
            <a:r>
              <a:rPr lang="fr-FR" dirty="0" smtClean="0"/>
              <a:t> by Hertz). </a:t>
            </a:r>
          </a:p>
          <a:p>
            <a:r>
              <a:rPr lang="fr-FR" dirty="0" smtClean="0"/>
              <a:t>  Light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b="1" dirty="0" err="1" smtClean="0"/>
              <a:t>also</a:t>
            </a:r>
            <a:r>
              <a:rPr lang="fr-FR" b="1" dirty="0" smtClean="0"/>
              <a:t> a particule</a:t>
            </a:r>
            <a:r>
              <a:rPr lang="fr-FR" dirty="0" smtClean="0"/>
              <a:t>: photon of </a:t>
            </a:r>
            <a:r>
              <a:rPr lang="fr-FR" dirty="0" err="1" smtClean="0"/>
              <a:t>energy</a:t>
            </a:r>
            <a:r>
              <a:rPr lang="fr-FR" dirty="0" smtClean="0"/>
              <a:t>  E=h</a:t>
            </a:r>
            <a:r>
              <a:rPr lang="el-GR" dirty="0" smtClean="0"/>
              <a:t>ν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frequency</a:t>
            </a:r>
            <a:r>
              <a:rPr lang="fr-FR" dirty="0" smtClean="0"/>
              <a:t> of the light. </a:t>
            </a:r>
          </a:p>
          <a:p>
            <a:endParaRPr lang="fr-FR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214282" y="642918"/>
            <a:ext cx="268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Further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key</a:t>
            </a:r>
            <a:r>
              <a:rPr lang="fr-FR" sz="2400" b="1" dirty="0" smtClean="0"/>
              <a:t>-</a:t>
            </a:r>
            <a:r>
              <a:rPr lang="fr-FR" sz="2400" b="1" dirty="0" err="1" smtClean="0"/>
              <a:t>events</a:t>
            </a:r>
            <a:endParaRPr lang="fr-FR" sz="2400" b="1" dirty="0" smtClean="0"/>
          </a:p>
        </p:txBody>
      </p:sp>
      <p:pic>
        <p:nvPicPr>
          <p:cNvPr id="22" name="Picture 2" descr="Résultat de recherche d'images pour &quot;discovery of electron thomson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928670"/>
            <a:ext cx="2192356" cy="1500198"/>
          </a:xfrm>
          <a:prstGeom prst="rect">
            <a:avLst/>
          </a:prstGeom>
          <a:noFill/>
        </p:spPr>
      </p:pic>
      <p:pic>
        <p:nvPicPr>
          <p:cNvPr id="193538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214686"/>
            <a:ext cx="2571768" cy="2896721"/>
          </a:xfrm>
          <a:prstGeom prst="rect">
            <a:avLst/>
          </a:prstGeom>
          <a:noFill/>
        </p:spPr>
      </p:pic>
      <p:pic>
        <p:nvPicPr>
          <p:cNvPr id="193540" name="Picture 4" descr="RÃ©sultat de recherche d'images pour &quot;einstein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0" y="3214686"/>
            <a:ext cx="1000132" cy="1483892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4357686" y="321468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E=h</a:t>
            </a:r>
            <a:r>
              <a:rPr lang="el-GR" sz="3200" dirty="0" smtClean="0"/>
              <a:t>ν</a:t>
            </a:r>
            <a:endParaRPr lang="fr-FR" sz="3200" dirty="0"/>
          </a:p>
        </p:txBody>
      </p:sp>
      <p:sp>
        <p:nvSpPr>
          <p:cNvPr id="121858" name="AutoShape 2" descr="RÃ©sultat de recherche d'images pour &quot;rutherfor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571750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357158" y="1285860"/>
            <a:ext cx="835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1897: </a:t>
            </a:r>
            <a:r>
              <a:rPr lang="fr-FR" b="1" dirty="0" err="1" smtClean="0"/>
              <a:t>Discovery</a:t>
            </a:r>
            <a:r>
              <a:rPr lang="fr-FR" b="1" dirty="0" smtClean="0"/>
              <a:t> of the </a:t>
            </a:r>
            <a:r>
              <a:rPr lang="fr-FR" b="1" dirty="0" err="1" smtClean="0"/>
              <a:t>electron</a:t>
            </a:r>
            <a:r>
              <a:rPr lang="fr-FR" b="1" dirty="0" smtClean="0"/>
              <a:t> </a:t>
            </a:r>
            <a:r>
              <a:rPr lang="fr-FR" dirty="0" smtClean="0"/>
              <a:t>by  </a:t>
            </a:r>
          </a:p>
          <a:p>
            <a:r>
              <a:rPr lang="fr-FR" dirty="0" smtClean="0"/>
              <a:t>         Thompson (1856-1940)</a:t>
            </a:r>
            <a:r>
              <a:rPr lang="fr-FR" b="1" dirty="0" smtClean="0"/>
              <a:t> </a:t>
            </a:r>
          </a:p>
          <a:p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285720" y="2500306"/>
            <a:ext cx="8858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1905: </a:t>
            </a:r>
            <a:r>
              <a:rPr lang="fr-FR" dirty="0" smtClean="0"/>
              <a:t>Albert Einstein </a:t>
            </a:r>
            <a:r>
              <a:rPr lang="fr-FR" dirty="0" err="1" smtClean="0"/>
              <a:t>explains</a:t>
            </a:r>
            <a:r>
              <a:rPr lang="fr-FR" dirty="0" smtClean="0"/>
              <a:t> </a:t>
            </a:r>
            <a:r>
              <a:rPr lang="fr-FR" dirty="0" err="1" smtClean="0"/>
              <a:t>photoelectric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 (</a:t>
            </a:r>
            <a:r>
              <a:rPr lang="fr-FR" dirty="0" err="1" smtClean="0"/>
              <a:t>discovered</a:t>
            </a:r>
            <a:r>
              <a:rPr lang="fr-FR" dirty="0" smtClean="0"/>
              <a:t> by Hertz). </a:t>
            </a:r>
          </a:p>
          <a:p>
            <a:r>
              <a:rPr lang="fr-FR" dirty="0" smtClean="0"/>
              <a:t>  Light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b="1" dirty="0" err="1" smtClean="0"/>
              <a:t>also</a:t>
            </a:r>
            <a:r>
              <a:rPr lang="fr-FR" b="1" dirty="0" smtClean="0"/>
              <a:t> a particule</a:t>
            </a:r>
            <a:r>
              <a:rPr lang="fr-FR" dirty="0" smtClean="0"/>
              <a:t>: photon of </a:t>
            </a:r>
            <a:r>
              <a:rPr lang="fr-FR" dirty="0" err="1" smtClean="0"/>
              <a:t>energy</a:t>
            </a:r>
            <a:r>
              <a:rPr lang="fr-FR" dirty="0" smtClean="0"/>
              <a:t>  E=h</a:t>
            </a:r>
            <a:r>
              <a:rPr lang="el-GR" dirty="0" smtClean="0"/>
              <a:t>ν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frequency</a:t>
            </a:r>
            <a:r>
              <a:rPr lang="fr-FR" dirty="0" smtClean="0"/>
              <a:t> of the light. </a:t>
            </a:r>
          </a:p>
          <a:p>
            <a:endParaRPr lang="fr-FR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214282" y="642918"/>
            <a:ext cx="268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Further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key</a:t>
            </a:r>
            <a:r>
              <a:rPr lang="fr-FR" sz="2400" b="1" dirty="0" smtClean="0"/>
              <a:t>-</a:t>
            </a:r>
            <a:r>
              <a:rPr lang="fr-FR" sz="2400" b="1" dirty="0" err="1" smtClean="0"/>
              <a:t>events</a:t>
            </a:r>
            <a:endParaRPr lang="fr-FR" sz="2400" b="1" dirty="0" smtClean="0"/>
          </a:p>
        </p:txBody>
      </p:sp>
      <p:sp>
        <p:nvSpPr>
          <p:cNvPr id="20" name="ZoneTexte 19"/>
          <p:cNvSpPr txBox="1"/>
          <p:nvPr/>
        </p:nvSpPr>
        <p:spPr>
          <a:xfrm>
            <a:off x="4857752" y="3786190"/>
            <a:ext cx="414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1911</a:t>
            </a:r>
            <a:r>
              <a:rPr lang="fr-FR" dirty="0" smtClean="0"/>
              <a:t>: </a:t>
            </a:r>
            <a:r>
              <a:rPr lang="fr-FR" dirty="0" err="1" smtClean="0"/>
              <a:t>Discovery</a:t>
            </a:r>
            <a:r>
              <a:rPr lang="fr-FR" dirty="0" smtClean="0"/>
              <a:t> of the nucleus by Ernest Rutherford</a:t>
            </a:r>
          </a:p>
        </p:txBody>
      </p:sp>
      <p:pic>
        <p:nvPicPr>
          <p:cNvPr id="22" name="Picture 2" descr="Résultat de recherche d'images pour &quot;discovery of electron thomson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928670"/>
            <a:ext cx="2192356" cy="1500198"/>
          </a:xfrm>
          <a:prstGeom prst="rect">
            <a:avLst/>
          </a:prstGeom>
          <a:noFill/>
        </p:spPr>
      </p:pic>
      <p:pic>
        <p:nvPicPr>
          <p:cNvPr id="193538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214686"/>
            <a:ext cx="2571768" cy="2896721"/>
          </a:xfrm>
          <a:prstGeom prst="rect">
            <a:avLst/>
          </a:prstGeom>
          <a:noFill/>
        </p:spPr>
      </p:pic>
      <p:pic>
        <p:nvPicPr>
          <p:cNvPr id="193540" name="Picture 4" descr="RÃ©sultat de recherche d'images pour &quot;einstein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0" y="3214686"/>
            <a:ext cx="1000132" cy="1483892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4357686" y="321468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E=h</a:t>
            </a:r>
            <a:r>
              <a:rPr lang="el-GR" sz="3200" dirty="0" smtClean="0"/>
              <a:t>ν</a:t>
            </a:r>
            <a:endParaRPr lang="fr-FR" sz="3200" dirty="0"/>
          </a:p>
        </p:txBody>
      </p:sp>
      <p:sp>
        <p:nvSpPr>
          <p:cNvPr id="121858" name="AutoShape 2" descr="RÃ©sultat de recherche d'images pour &quot;rutherfor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1860" name="Picture 4" descr="RÃ©sultat de recherche d'images pour &quot;rutherford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00958" y="4429132"/>
            <a:ext cx="1273153" cy="1764498"/>
          </a:xfrm>
          <a:prstGeom prst="rect">
            <a:avLst/>
          </a:prstGeom>
          <a:noFill/>
        </p:spPr>
      </p:pic>
      <p:pic>
        <p:nvPicPr>
          <p:cNvPr id="121862" name="Picture 6" descr="RÃ©sultat de recherche d'images pour &quot;rutherford expÃ©rience&quot;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3504" y="4357694"/>
            <a:ext cx="2143140" cy="19984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c 49"/>
          <p:cNvSpPr/>
          <p:nvPr/>
        </p:nvSpPr>
        <p:spPr>
          <a:xfrm rot="2823991">
            <a:off x="575102" y="193881"/>
            <a:ext cx="6500858" cy="2060471"/>
          </a:xfrm>
          <a:prstGeom prst="arc">
            <a:avLst>
              <a:gd name="adj1" fmla="val 19604512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6" name="Arc 5"/>
          <p:cNvSpPr/>
          <p:nvPr/>
        </p:nvSpPr>
        <p:spPr>
          <a:xfrm rot="10800000">
            <a:off x="1412504" y="-642966"/>
            <a:ext cx="6572296" cy="4572008"/>
          </a:xfrm>
          <a:prstGeom prst="arc">
            <a:avLst>
              <a:gd name="adj1" fmla="val 18263167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c 6"/>
          <p:cNvSpPr/>
          <p:nvPr/>
        </p:nvSpPr>
        <p:spPr>
          <a:xfrm rot="5400000">
            <a:off x="-211896" y="1838690"/>
            <a:ext cx="3248800" cy="3714776"/>
          </a:xfrm>
          <a:prstGeom prst="arc">
            <a:avLst>
              <a:gd name="adj1" fmla="val 16200000"/>
              <a:gd name="adj2" fmla="val 20398924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00034" y="57148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214282" y="5572140"/>
            <a:ext cx="186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6143636" y="714356"/>
            <a:ext cx="287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Electromagnetism</a:t>
            </a:r>
            <a:endParaRPr lang="fr-FR" sz="2800" b="1" dirty="0"/>
          </a:p>
        </p:txBody>
      </p:sp>
      <p:cxnSp>
        <p:nvCxnSpPr>
          <p:cNvPr id="18" name="Connecteur droit 17"/>
          <p:cNvCxnSpPr>
            <a:stCxn id="6" idx="0"/>
          </p:cNvCxnSpPr>
          <p:nvPr/>
        </p:nvCxnSpPr>
        <p:spPr>
          <a:xfrm>
            <a:off x="3286116" y="3707077"/>
            <a:ext cx="5484502" cy="7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269628" y="150017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14282" y="1142984"/>
            <a:ext cx="1378711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Static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electricity</a:t>
            </a:r>
            <a:endParaRPr lang="fr-FR" sz="1400" b="1" dirty="0"/>
          </a:p>
        </p:txBody>
      </p:sp>
      <p:sp>
        <p:nvSpPr>
          <p:cNvPr id="24" name="Ellipse 23"/>
          <p:cNvSpPr/>
          <p:nvPr/>
        </p:nvSpPr>
        <p:spPr>
          <a:xfrm>
            <a:off x="1412504" y="2071678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1626818" y="257174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2055446" y="300037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2626950" y="335756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2198322" y="500063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2841264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198454" y="3643314"/>
            <a:ext cx="214314" cy="214314"/>
          </a:xfrm>
          <a:prstGeom prst="ellipse">
            <a:avLst/>
          </a:prstGeom>
          <a:gradFill>
            <a:gsLst>
              <a:gs pos="41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3984272" y="3571876"/>
            <a:ext cx="214314" cy="214314"/>
          </a:xfrm>
          <a:prstGeom prst="ellipse">
            <a:avLst/>
          </a:prstGeom>
          <a:gradFill>
            <a:gsLst>
              <a:gs pos="35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841528" y="3571876"/>
            <a:ext cx="214314" cy="214314"/>
          </a:xfrm>
          <a:prstGeom prst="ellipse">
            <a:avLst/>
          </a:prstGeom>
          <a:gradFill>
            <a:gsLst>
              <a:gs pos="33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5841660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6770354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750095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14314" y="1857364"/>
            <a:ext cx="975973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1729: Gray</a:t>
            </a:r>
          </a:p>
          <a:p>
            <a:r>
              <a:rPr lang="fr-FR" sz="1400" b="1" dirty="0" err="1" smtClean="0"/>
              <a:t>Insulator</a:t>
            </a:r>
            <a:endParaRPr lang="fr-FR" sz="1400" b="1" dirty="0" smtClean="0"/>
          </a:p>
          <a:p>
            <a:r>
              <a:rPr lang="fr-FR" sz="1400" b="1" dirty="0" err="1" smtClean="0"/>
              <a:t>conductor</a:t>
            </a:r>
            <a:endParaRPr lang="fr-FR" sz="1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2214546" y="1785926"/>
            <a:ext cx="1376467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1750: Franklin</a:t>
            </a:r>
          </a:p>
          <a:p>
            <a:r>
              <a:rPr lang="fr-FR" sz="1400" b="1" dirty="0" smtClean="0"/>
              <a:t>Electric  charges</a:t>
            </a:r>
          </a:p>
          <a:p>
            <a:r>
              <a:rPr lang="fr-FR" sz="1400" b="1" dirty="0" smtClean="0"/>
              <a:t> + and -</a:t>
            </a:r>
            <a:endParaRPr lang="fr-FR" sz="1400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698124" y="3214686"/>
            <a:ext cx="115948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1785</a:t>
            </a:r>
          </a:p>
          <a:p>
            <a:pPr algn="ctr"/>
            <a:r>
              <a:rPr lang="fr-FR" sz="1400" b="1" dirty="0" smtClean="0"/>
              <a:t>Coulomb </a:t>
            </a:r>
            <a:r>
              <a:rPr lang="fr-FR" sz="1400" b="1" dirty="0" err="1" smtClean="0"/>
              <a:t>law</a:t>
            </a:r>
            <a:endParaRPr lang="fr-FR" sz="1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269628" y="3857628"/>
            <a:ext cx="1615314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1799: Volta </a:t>
            </a:r>
            <a:r>
              <a:rPr lang="fr-FR" sz="1400" b="1" dirty="0" err="1" smtClean="0"/>
              <a:t>Battery</a:t>
            </a:r>
            <a:endParaRPr lang="fr-FR" sz="1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857224" y="4500570"/>
            <a:ext cx="1359218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Natural </a:t>
            </a:r>
            <a:r>
              <a:rPr lang="fr-FR" sz="1400" b="1" dirty="0" err="1" smtClean="0"/>
              <a:t>Magnet</a:t>
            </a:r>
            <a:endParaRPr lang="fr-FR" sz="1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2500298" y="5500702"/>
            <a:ext cx="1450654" cy="5232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1600: Gilbert</a:t>
            </a:r>
          </a:p>
          <a:p>
            <a:pPr algn="ctr"/>
            <a:r>
              <a:rPr lang="fr-FR" sz="1400" b="1" dirty="0" err="1" smtClean="0"/>
              <a:t>Earth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magnetism</a:t>
            </a:r>
            <a:endParaRPr lang="fr-FR" sz="1400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3055578" y="2857496"/>
            <a:ext cx="1229888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1819:Oersted </a:t>
            </a:r>
          </a:p>
          <a:p>
            <a:pPr algn="ctr"/>
            <a:r>
              <a:rPr lang="fr-FR" sz="1400" b="1" dirty="0" err="1" smtClean="0"/>
              <a:t>Experience</a:t>
            </a:r>
            <a:endParaRPr lang="fr-FR" sz="1400" b="1" dirty="0" smtClean="0"/>
          </a:p>
        </p:txBody>
      </p:sp>
      <p:sp>
        <p:nvSpPr>
          <p:cNvPr id="45" name="ZoneTexte 44"/>
          <p:cNvSpPr txBox="1"/>
          <p:nvPr/>
        </p:nvSpPr>
        <p:spPr>
          <a:xfrm>
            <a:off x="3643306" y="4214818"/>
            <a:ext cx="1258486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1820: </a:t>
            </a:r>
            <a:r>
              <a:rPr lang="fr-FR" sz="1400" b="1" dirty="0" err="1" smtClean="0"/>
              <a:t>Ampere</a:t>
            </a:r>
            <a:endParaRPr lang="fr-FR" sz="1400" b="1" dirty="0" smtClean="0"/>
          </a:p>
          <a:p>
            <a:r>
              <a:rPr lang="fr-FR" sz="1400" b="1" dirty="0" err="1" smtClean="0"/>
              <a:t>Eletrodynamic</a:t>
            </a:r>
            <a:endParaRPr lang="fr-FR" sz="1400" b="1" dirty="0" smtClean="0"/>
          </a:p>
        </p:txBody>
      </p:sp>
      <p:sp>
        <p:nvSpPr>
          <p:cNvPr id="46" name="ZoneTexte 45"/>
          <p:cNvSpPr txBox="1"/>
          <p:nvPr/>
        </p:nvSpPr>
        <p:spPr>
          <a:xfrm>
            <a:off x="4572000" y="2857496"/>
            <a:ext cx="1179169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1831:Faraday</a:t>
            </a:r>
          </a:p>
          <a:p>
            <a:r>
              <a:rPr lang="fr-FR" sz="1400" b="1" dirty="0" smtClean="0"/>
              <a:t> induction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072066" y="4214818"/>
            <a:ext cx="1571636" cy="523220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/>
              <a:t>1855-1868: </a:t>
            </a:r>
          </a:p>
          <a:p>
            <a:pPr algn="ctr"/>
            <a:r>
              <a:rPr lang="fr-FR" sz="1400" b="1" dirty="0" smtClean="0"/>
              <a:t>Maxwell </a:t>
            </a:r>
            <a:r>
              <a:rPr lang="fr-FR" sz="1400" b="1" dirty="0" err="1" smtClean="0"/>
              <a:t>Theory</a:t>
            </a:r>
            <a:endParaRPr lang="fr-FR" sz="1400" b="1" dirty="0" smtClean="0"/>
          </a:p>
        </p:txBody>
      </p:sp>
      <p:sp>
        <p:nvSpPr>
          <p:cNvPr id="48" name="ZoneTexte 47"/>
          <p:cNvSpPr txBox="1"/>
          <p:nvPr/>
        </p:nvSpPr>
        <p:spPr>
          <a:xfrm>
            <a:off x="6286512" y="5143512"/>
            <a:ext cx="1935145" cy="523220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1886: Hertz Emission of</a:t>
            </a:r>
          </a:p>
          <a:p>
            <a:r>
              <a:rPr lang="fr-FR" sz="1400" b="1" dirty="0" err="1" smtClean="0"/>
              <a:t>Electromagnetic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waves</a:t>
            </a:r>
            <a:endParaRPr lang="fr-FR" sz="1400" b="1" dirty="0" smtClean="0"/>
          </a:p>
        </p:txBody>
      </p:sp>
      <p:sp>
        <p:nvSpPr>
          <p:cNvPr id="49" name="ZoneTexte 48"/>
          <p:cNvSpPr txBox="1"/>
          <p:nvPr/>
        </p:nvSpPr>
        <p:spPr>
          <a:xfrm>
            <a:off x="7215206" y="4214818"/>
            <a:ext cx="1755930" cy="523220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1896: Thomson</a:t>
            </a:r>
          </a:p>
          <a:p>
            <a:r>
              <a:rPr lang="fr-FR" sz="1400" b="1" dirty="0" err="1" smtClean="0"/>
              <a:t>Discovery</a:t>
            </a:r>
            <a:r>
              <a:rPr lang="fr-FR" sz="1400" b="1" dirty="0" smtClean="0"/>
              <a:t> of Electron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4357686" y="1214422"/>
            <a:ext cx="1124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Optics</a:t>
            </a:r>
            <a:endParaRPr lang="fr-FR" sz="2800" b="1" dirty="0"/>
          </a:p>
        </p:txBody>
      </p:sp>
      <p:sp>
        <p:nvSpPr>
          <p:cNvPr id="52" name="Ellipse 51"/>
          <p:cNvSpPr/>
          <p:nvPr/>
        </p:nvSpPr>
        <p:spPr>
          <a:xfrm>
            <a:off x="5643570" y="1928802"/>
            <a:ext cx="214314" cy="21431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5929322" y="2500306"/>
            <a:ext cx="214314" cy="21431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6000760" y="1714488"/>
            <a:ext cx="1452321" cy="30777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Geometric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optics</a:t>
            </a:r>
            <a:endParaRPr lang="fr-FR" sz="1400" b="1" dirty="0" smtClean="0"/>
          </a:p>
        </p:txBody>
      </p:sp>
      <p:sp>
        <p:nvSpPr>
          <p:cNvPr id="55" name="ZoneTexte 54"/>
          <p:cNvSpPr txBox="1"/>
          <p:nvPr/>
        </p:nvSpPr>
        <p:spPr>
          <a:xfrm>
            <a:off x="6357950" y="2285992"/>
            <a:ext cx="1086964" cy="30777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Wave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optics</a:t>
            </a:r>
            <a:endParaRPr lang="fr-FR" sz="1400" b="1" dirty="0" smtClean="0"/>
          </a:p>
        </p:txBody>
      </p:sp>
      <p:sp>
        <p:nvSpPr>
          <p:cNvPr id="56" name="Ellipse 55"/>
          <p:cNvSpPr/>
          <p:nvPr/>
        </p:nvSpPr>
        <p:spPr>
          <a:xfrm>
            <a:off x="857252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8001024" y="2571744"/>
            <a:ext cx="944745" cy="738664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1905: Einstein</a:t>
            </a:r>
          </a:p>
          <a:p>
            <a:r>
              <a:rPr lang="fr-FR" sz="1400" b="1" dirty="0" smtClean="0"/>
              <a:t>Photon</a:t>
            </a:r>
          </a:p>
        </p:txBody>
      </p:sp>
      <p:cxnSp>
        <p:nvCxnSpPr>
          <p:cNvPr id="62" name="Connecteur droit 61"/>
          <p:cNvCxnSpPr>
            <a:stCxn id="31" idx="7"/>
            <a:endCxn id="44" idx="2"/>
          </p:cNvCxnSpPr>
          <p:nvPr/>
        </p:nvCxnSpPr>
        <p:spPr>
          <a:xfrm rot="5400000" flipH="1" flipV="1">
            <a:off x="3378960" y="3383138"/>
            <a:ext cx="293984" cy="289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endCxn id="27" idx="4"/>
          </p:cNvCxnSpPr>
          <p:nvPr/>
        </p:nvCxnSpPr>
        <p:spPr>
          <a:xfrm rot="5400000" flipH="1" flipV="1">
            <a:off x="2545764" y="3669286"/>
            <a:ext cx="285752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40" idx="3"/>
            <a:endCxn id="26" idx="3"/>
          </p:cNvCxnSpPr>
          <p:nvPr/>
        </p:nvCxnSpPr>
        <p:spPr>
          <a:xfrm flipV="1">
            <a:off x="1857609" y="3183300"/>
            <a:ext cx="229223" cy="292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25" idx="7"/>
            <a:endCxn id="39" idx="1"/>
          </p:cNvCxnSpPr>
          <p:nvPr/>
        </p:nvCxnSpPr>
        <p:spPr>
          <a:xfrm rot="5400000" flipH="1" flipV="1">
            <a:off x="1788210" y="2176794"/>
            <a:ext cx="447872" cy="4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38" idx="3"/>
            <a:endCxn id="24" idx="2"/>
          </p:cNvCxnSpPr>
          <p:nvPr/>
        </p:nvCxnSpPr>
        <p:spPr>
          <a:xfrm flipV="1">
            <a:off x="1190287" y="2178835"/>
            <a:ext cx="222217" cy="478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20" idx="2"/>
            <a:endCxn id="22" idx="2"/>
          </p:cNvCxnSpPr>
          <p:nvPr/>
        </p:nvCxnSpPr>
        <p:spPr>
          <a:xfrm rot="10800000">
            <a:off x="903638" y="1450761"/>
            <a:ext cx="365990" cy="156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42" idx="2"/>
            <a:endCxn id="29" idx="1"/>
          </p:cNvCxnSpPr>
          <p:nvPr/>
        </p:nvCxnSpPr>
        <p:spPr>
          <a:xfrm rot="16200000" flipH="1">
            <a:off x="1771433" y="4573746"/>
            <a:ext cx="223675" cy="692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30" idx="5"/>
            <a:endCxn id="43" idx="0"/>
          </p:cNvCxnSpPr>
          <p:nvPr/>
        </p:nvCxnSpPr>
        <p:spPr>
          <a:xfrm rot="16200000" flipH="1">
            <a:off x="2716306" y="4991383"/>
            <a:ext cx="817204" cy="201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>
            <a:stCxn id="32" idx="4"/>
            <a:endCxn id="45" idx="0"/>
          </p:cNvCxnSpPr>
          <p:nvPr/>
        </p:nvCxnSpPr>
        <p:spPr>
          <a:xfrm rot="16200000" flipH="1">
            <a:off x="3967675" y="3909944"/>
            <a:ext cx="428628" cy="181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46" idx="2"/>
            <a:endCxn id="33" idx="7"/>
          </p:cNvCxnSpPr>
          <p:nvPr/>
        </p:nvCxnSpPr>
        <p:spPr>
          <a:xfrm rot="5400000">
            <a:off x="4981748" y="3423425"/>
            <a:ext cx="222546" cy="1371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34" idx="4"/>
            <a:endCxn id="47" idx="0"/>
          </p:cNvCxnSpPr>
          <p:nvPr/>
        </p:nvCxnSpPr>
        <p:spPr>
          <a:xfrm rot="5400000">
            <a:off x="5689037" y="3955038"/>
            <a:ext cx="428628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54" idx="1"/>
            <a:endCxn id="52" idx="7"/>
          </p:cNvCxnSpPr>
          <p:nvPr/>
        </p:nvCxnSpPr>
        <p:spPr>
          <a:xfrm rot="10800000" flipV="1">
            <a:off x="5826498" y="1868376"/>
            <a:ext cx="174262" cy="918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>
            <a:stCxn id="53" idx="6"/>
            <a:endCxn id="55" idx="1"/>
          </p:cNvCxnSpPr>
          <p:nvPr/>
        </p:nvCxnSpPr>
        <p:spPr>
          <a:xfrm flipV="1">
            <a:off x="6143636" y="2439881"/>
            <a:ext cx="214314" cy="167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>
            <a:stCxn id="35" idx="4"/>
          </p:cNvCxnSpPr>
          <p:nvPr/>
        </p:nvCxnSpPr>
        <p:spPr>
          <a:xfrm rot="5400000">
            <a:off x="6189103" y="4455104"/>
            <a:ext cx="1357322" cy="194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/>
          <p:cNvCxnSpPr>
            <a:stCxn id="36" idx="4"/>
          </p:cNvCxnSpPr>
          <p:nvPr/>
        </p:nvCxnSpPr>
        <p:spPr>
          <a:xfrm rot="5400000">
            <a:off x="7375942" y="3982645"/>
            <a:ext cx="428628" cy="357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>
            <a:stCxn id="57" idx="2"/>
            <a:endCxn id="56" idx="0"/>
          </p:cNvCxnSpPr>
          <p:nvPr/>
        </p:nvCxnSpPr>
        <p:spPr>
          <a:xfrm rot="16200000" flipH="1">
            <a:off x="8445807" y="3337998"/>
            <a:ext cx="261468" cy="206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c 49"/>
          <p:cNvSpPr/>
          <p:nvPr/>
        </p:nvSpPr>
        <p:spPr>
          <a:xfrm rot="2823991">
            <a:off x="575102" y="193881"/>
            <a:ext cx="6500858" cy="2060471"/>
          </a:xfrm>
          <a:prstGeom prst="arc">
            <a:avLst>
              <a:gd name="adj1" fmla="val 19604512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6" name="Arc 5"/>
          <p:cNvSpPr/>
          <p:nvPr/>
        </p:nvSpPr>
        <p:spPr>
          <a:xfrm rot="10800000">
            <a:off x="1412504" y="-642966"/>
            <a:ext cx="6572296" cy="4572008"/>
          </a:xfrm>
          <a:prstGeom prst="arc">
            <a:avLst>
              <a:gd name="adj1" fmla="val 18263167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c 6"/>
          <p:cNvSpPr/>
          <p:nvPr/>
        </p:nvSpPr>
        <p:spPr>
          <a:xfrm rot="5400000">
            <a:off x="-211896" y="1838690"/>
            <a:ext cx="3248800" cy="3714776"/>
          </a:xfrm>
          <a:prstGeom prst="arc">
            <a:avLst>
              <a:gd name="adj1" fmla="val 16200000"/>
              <a:gd name="adj2" fmla="val 20398924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00034" y="57148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642910" y="5572140"/>
            <a:ext cx="186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857752" y="571480"/>
            <a:ext cx="364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 smtClean="0"/>
              <a:t>Electromagnetism</a:t>
            </a:r>
            <a:endParaRPr lang="fr-FR" sz="3600" b="1" dirty="0"/>
          </a:p>
        </p:txBody>
      </p:sp>
      <p:cxnSp>
        <p:nvCxnSpPr>
          <p:cNvPr id="18" name="Connecteur droit 17"/>
          <p:cNvCxnSpPr>
            <a:stCxn id="6" idx="0"/>
          </p:cNvCxnSpPr>
          <p:nvPr/>
        </p:nvCxnSpPr>
        <p:spPr>
          <a:xfrm>
            <a:off x="3286116" y="3707077"/>
            <a:ext cx="5484502" cy="7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269628" y="150017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14282" y="1142984"/>
            <a:ext cx="1378711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Static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electricity</a:t>
            </a:r>
            <a:endParaRPr lang="fr-FR" sz="1400" b="1" dirty="0"/>
          </a:p>
        </p:txBody>
      </p:sp>
      <p:sp>
        <p:nvSpPr>
          <p:cNvPr id="24" name="Ellipse 23"/>
          <p:cNvSpPr/>
          <p:nvPr/>
        </p:nvSpPr>
        <p:spPr>
          <a:xfrm>
            <a:off x="1412504" y="2071678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1626818" y="257174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2055446" y="300037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2626950" y="335756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2198322" y="500063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2841264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198454" y="3643314"/>
            <a:ext cx="214314" cy="214314"/>
          </a:xfrm>
          <a:prstGeom prst="ellipse">
            <a:avLst/>
          </a:prstGeom>
          <a:gradFill>
            <a:gsLst>
              <a:gs pos="41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3984272" y="3571876"/>
            <a:ext cx="214314" cy="214314"/>
          </a:xfrm>
          <a:prstGeom prst="ellipse">
            <a:avLst/>
          </a:prstGeom>
          <a:gradFill>
            <a:gsLst>
              <a:gs pos="35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841528" y="3571876"/>
            <a:ext cx="214314" cy="214314"/>
          </a:xfrm>
          <a:prstGeom prst="ellipse">
            <a:avLst/>
          </a:prstGeom>
          <a:gradFill>
            <a:gsLst>
              <a:gs pos="33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5841660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6770354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750095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698124" y="3214686"/>
            <a:ext cx="115948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1785</a:t>
            </a:r>
          </a:p>
          <a:p>
            <a:pPr algn="ctr"/>
            <a:r>
              <a:rPr lang="fr-FR" sz="1400" b="1" dirty="0" smtClean="0"/>
              <a:t>Coulomb </a:t>
            </a:r>
            <a:r>
              <a:rPr lang="fr-FR" sz="1400" b="1" dirty="0" err="1" smtClean="0"/>
              <a:t>law</a:t>
            </a:r>
            <a:endParaRPr lang="fr-FR" sz="1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857224" y="4500570"/>
            <a:ext cx="1359218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Natural </a:t>
            </a:r>
            <a:r>
              <a:rPr lang="fr-FR" sz="1400" b="1" dirty="0" err="1" smtClean="0"/>
              <a:t>Magnet</a:t>
            </a:r>
            <a:endParaRPr lang="fr-FR" sz="14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7215206" y="4214818"/>
            <a:ext cx="1755930" cy="523220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1896: Thomson</a:t>
            </a:r>
          </a:p>
          <a:p>
            <a:r>
              <a:rPr lang="fr-FR" sz="1400" b="1" dirty="0" err="1" smtClean="0"/>
              <a:t>Discovery</a:t>
            </a:r>
            <a:r>
              <a:rPr lang="fr-FR" sz="1400" b="1" dirty="0" smtClean="0"/>
              <a:t> of Electron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4357686" y="1428736"/>
            <a:ext cx="1124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Optics</a:t>
            </a:r>
            <a:endParaRPr lang="fr-FR" sz="2800" b="1" dirty="0"/>
          </a:p>
        </p:txBody>
      </p:sp>
      <p:sp>
        <p:nvSpPr>
          <p:cNvPr id="52" name="Ellipse 51"/>
          <p:cNvSpPr/>
          <p:nvPr/>
        </p:nvSpPr>
        <p:spPr>
          <a:xfrm>
            <a:off x="5643570" y="1928802"/>
            <a:ext cx="214314" cy="21431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5929322" y="2500306"/>
            <a:ext cx="214314" cy="21431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857252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66"/>
          <p:cNvCxnSpPr>
            <a:stCxn id="40" idx="3"/>
            <a:endCxn id="26" idx="3"/>
          </p:cNvCxnSpPr>
          <p:nvPr/>
        </p:nvCxnSpPr>
        <p:spPr>
          <a:xfrm flipV="1">
            <a:off x="1857609" y="3183300"/>
            <a:ext cx="229223" cy="292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20" idx="2"/>
            <a:endCxn id="22" idx="2"/>
          </p:cNvCxnSpPr>
          <p:nvPr/>
        </p:nvCxnSpPr>
        <p:spPr>
          <a:xfrm rot="10800000">
            <a:off x="903638" y="1450761"/>
            <a:ext cx="365990" cy="156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42" idx="2"/>
            <a:endCxn id="29" idx="1"/>
          </p:cNvCxnSpPr>
          <p:nvPr/>
        </p:nvCxnSpPr>
        <p:spPr>
          <a:xfrm rot="16200000" flipH="1">
            <a:off x="1771433" y="4573746"/>
            <a:ext cx="223675" cy="692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/>
          <p:cNvCxnSpPr>
            <a:stCxn id="36" idx="4"/>
          </p:cNvCxnSpPr>
          <p:nvPr/>
        </p:nvCxnSpPr>
        <p:spPr>
          <a:xfrm rot="5400000">
            <a:off x="7375942" y="3982645"/>
            <a:ext cx="428628" cy="357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5072066" y="4214818"/>
            <a:ext cx="1571636" cy="523220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/>
              <a:t>1855-1868: </a:t>
            </a:r>
          </a:p>
          <a:p>
            <a:pPr algn="ctr"/>
            <a:r>
              <a:rPr lang="fr-FR" sz="1400" b="1" dirty="0" smtClean="0"/>
              <a:t>Maxwell </a:t>
            </a:r>
            <a:r>
              <a:rPr lang="fr-FR" sz="1400" b="1" dirty="0" err="1" smtClean="0"/>
              <a:t>Theory</a:t>
            </a:r>
            <a:endParaRPr lang="fr-FR" sz="1400" b="1" dirty="0" smtClean="0"/>
          </a:p>
        </p:txBody>
      </p:sp>
      <p:cxnSp>
        <p:nvCxnSpPr>
          <p:cNvPr id="66" name="Connecteur droit 65"/>
          <p:cNvCxnSpPr/>
          <p:nvPr/>
        </p:nvCxnSpPr>
        <p:spPr>
          <a:xfrm rot="5400000">
            <a:off x="5689037" y="3955038"/>
            <a:ext cx="428628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c 49"/>
          <p:cNvSpPr/>
          <p:nvPr/>
        </p:nvSpPr>
        <p:spPr>
          <a:xfrm rot="2823991">
            <a:off x="575102" y="193881"/>
            <a:ext cx="6500858" cy="2060471"/>
          </a:xfrm>
          <a:prstGeom prst="arc">
            <a:avLst>
              <a:gd name="adj1" fmla="val 19604512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1" dirty="0"/>
          </a:p>
        </p:txBody>
      </p:sp>
      <p:sp>
        <p:nvSpPr>
          <p:cNvPr id="6" name="Arc 5"/>
          <p:cNvSpPr/>
          <p:nvPr/>
        </p:nvSpPr>
        <p:spPr>
          <a:xfrm rot="10800000">
            <a:off x="1412504" y="-642966"/>
            <a:ext cx="6572296" cy="4572008"/>
          </a:xfrm>
          <a:prstGeom prst="arc">
            <a:avLst>
              <a:gd name="adj1" fmla="val 18263167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c 6"/>
          <p:cNvSpPr/>
          <p:nvPr/>
        </p:nvSpPr>
        <p:spPr>
          <a:xfrm rot="5400000">
            <a:off x="-211896" y="1838690"/>
            <a:ext cx="3248800" cy="3714776"/>
          </a:xfrm>
          <a:prstGeom prst="arc">
            <a:avLst>
              <a:gd name="adj1" fmla="val 16200000"/>
              <a:gd name="adj2" fmla="val 20398924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00034" y="57148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214282" y="5572140"/>
            <a:ext cx="186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cxnSp>
        <p:nvCxnSpPr>
          <p:cNvPr id="18" name="Connecteur droit 17"/>
          <p:cNvCxnSpPr>
            <a:stCxn id="6" idx="0"/>
          </p:cNvCxnSpPr>
          <p:nvPr/>
        </p:nvCxnSpPr>
        <p:spPr>
          <a:xfrm>
            <a:off x="3286116" y="3707077"/>
            <a:ext cx="5484502" cy="7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269628" y="150017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14282" y="1142984"/>
            <a:ext cx="1378711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Static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electricity</a:t>
            </a:r>
            <a:endParaRPr lang="fr-FR" sz="1400" b="1" dirty="0"/>
          </a:p>
        </p:txBody>
      </p:sp>
      <p:sp>
        <p:nvSpPr>
          <p:cNvPr id="24" name="Ellipse 23"/>
          <p:cNvSpPr/>
          <p:nvPr/>
        </p:nvSpPr>
        <p:spPr>
          <a:xfrm>
            <a:off x="1412504" y="2071678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1626818" y="257174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2055446" y="300037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2626950" y="335756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2198322" y="500063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2841264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198454" y="3643314"/>
            <a:ext cx="214314" cy="214314"/>
          </a:xfrm>
          <a:prstGeom prst="ellipse">
            <a:avLst/>
          </a:prstGeom>
          <a:gradFill>
            <a:gsLst>
              <a:gs pos="41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3984272" y="3571876"/>
            <a:ext cx="214314" cy="214314"/>
          </a:xfrm>
          <a:prstGeom prst="ellipse">
            <a:avLst/>
          </a:prstGeom>
          <a:gradFill>
            <a:gsLst>
              <a:gs pos="35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841528" y="3571876"/>
            <a:ext cx="214314" cy="214314"/>
          </a:xfrm>
          <a:prstGeom prst="ellipse">
            <a:avLst/>
          </a:prstGeom>
          <a:gradFill>
            <a:gsLst>
              <a:gs pos="33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5841660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6770354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750095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14314" y="1857364"/>
            <a:ext cx="975973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1729: Gray</a:t>
            </a:r>
          </a:p>
          <a:p>
            <a:r>
              <a:rPr lang="fr-FR" sz="1400" b="1" dirty="0" err="1" smtClean="0"/>
              <a:t>Insulator</a:t>
            </a:r>
            <a:endParaRPr lang="fr-FR" sz="1400" b="1" dirty="0" smtClean="0"/>
          </a:p>
          <a:p>
            <a:r>
              <a:rPr lang="fr-FR" sz="1400" b="1" dirty="0" err="1" smtClean="0"/>
              <a:t>conductor</a:t>
            </a:r>
            <a:endParaRPr lang="fr-FR" sz="1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2214546" y="1785926"/>
            <a:ext cx="1376467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1750: Franklin</a:t>
            </a:r>
          </a:p>
          <a:p>
            <a:r>
              <a:rPr lang="fr-FR" sz="1400" b="1" dirty="0" smtClean="0"/>
              <a:t>Electric  charges</a:t>
            </a:r>
          </a:p>
          <a:p>
            <a:r>
              <a:rPr lang="fr-FR" sz="1400" b="1" dirty="0" smtClean="0"/>
              <a:t> + and -</a:t>
            </a:r>
            <a:endParaRPr lang="fr-FR" sz="1400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698124" y="3214686"/>
            <a:ext cx="115948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1785</a:t>
            </a:r>
          </a:p>
          <a:p>
            <a:pPr algn="ctr"/>
            <a:r>
              <a:rPr lang="fr-FR" sz="1400" b="1" dirty="0" smtClean="0"/>
              <a:t>Coulomb </a:t>
            </a:r>
            <a:r>
              <a:rPr lang="fr-FR" sz="1400" b="1" dirty="0" err="1" smtClean="0"/>
              <a:t>law</a:t>
            </a:r>
            <a:endParaRPr lang="fr-FR" sz="1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269628" y="3857628"/>
            <a:ext cx="1615314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1799: Volta </a:t>
            </a:r>
            <a:r>
              <a:rPr lang="fr-FR" sz="1400" b="1" dirty="0" err="1" smtClean="0"/>
              <a:t>Battery</a:t>
            </a:r>
            <a:endParaRPr lang="fr-FR" sz="1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857224" y="4500570"/>
            <a:ext cx="1359218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Natural </a:t>
            </a:r>
            <a:r>
              <a:rPr lang="fr-FR" sz="1400" b="1" dirty="0" err="1" smtClean="0"/>
              <a:t>Magnet</a:t>
            </a:r>
            <a:endParaRPr lang="fr-FR" sz="1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2500298" y="5500702"/>
            <a:ext cx="1450654" cy="5232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1600: Gilbert</a:t>
            </a:r>
          </a:p>
          <a:p>
            <a:pPr algn="ctr"/>
            <a:r>
              <a:rPr lang="fr-FR" sz="1400" b="1" dirty="0" err="1" smtClean="0"/>
              <a:t>Earth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magnetism</a:t>
            </a:r>
            <a:endParaRPr lang="fr-FR" sz="1400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3055578" y="2857496"/>
            <a:ext cx="1229888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1819:Oersted </a:t>
            </a:r>
          </a:p>
          <a:p>
            <a:pPr algn="ctr"/>
            <a:r>
              <a:rPr lang="fr-FR" sz="1400" b="1" dirty="0" err="1" smtClean="0"/>
              <a:t>Experience</a:t>
            </a:r>
            <a:endParaRPr lang="fr-FR" sz="1400" b="1" dirty="0" smtClean="0"/>
          </a:p>
        </p:txBody>
      </p:sp>
      <p:sp>
        <p:nvSpPr>
          <p:cNvPr id="45" name="ZoneTexte 44"/>
          <p:cNvSpPr txBox="1"/>
          <p:nvPr/>
        </p:nvSpPr>
        <p:spPr>
          <a:xfrm>
            <a:off x="3643306" y="4214818"/>
            <a:ext cx="1258486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1820: </a:t>
            </a:r>
            <a:r>
              <a:rPr lang="fr-FR" sz="1400" b="1" dirty="0" err="1" smtClean="0"/>
              <a:t>Ampere</a:t>
            </a:r>
            <a:endParaRPr lang="fr-FR" sz="1400" b="1" dirty="0" smtClean="0"/>
          </a:p>
          <a:p>
            <a:r>
              <a:rPr lang="fr-FR" sz="1400" b="1" dirty="0" err="1" smtClean="0"/>
              <a:t>Eletrodynamic</a:t>
            </a:r>
            <a:endParaRPr lang="fr-FR" sz="1400" b="1" dirty="0" smtClean="0"/>
          </a:p>
        </p:txBody>
      </p:sp>
      <p:sp>
        <p:nvSpPr>
          <p:cNvPr id="46" name="ZoneTexte 45"/>
          <p:cNvSpPr txBox="1"/>
          <p:nvPr/>
        </p:nvSpPr>
        <p:spPr>
          <a:xfrm>
            <a:off x="4572000" y="2857496"/>
            <a:ext cx="1179169" cy="523220"/>
          </a:xfrm>
          <a:prstGeom prst="rect">
            <a:avLst/>
          </a:prstGeom>
          <a:gradFill>
            <a:gsLst>
              <a:gs pos="24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1831:Faraday</a:t>
            </a:r>
          </a:p>
          <a:p>
            <a:r>
              <a:rPr lang="fr-FR" sz="1400" b="1" dirty="0" smtClean="0"/>
              <a:t> induction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072066" y="4214818"/>
            <a:ext cx="1571636" cy="523220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/>
              <a:t>1855-1868: </a:t>
            </a:r>
          </a:p>
          <a:p>
            <a:pPr algn="ctr"/>
            <a:r>
              <a:rPr lang="fr-FR" sz="1400" b="1" dirty="0" smtClean="0"/>
              <a:t>Maxwell </a:t>
            </a:r>
            <a:r>
              <a:rPr lang="fr-FR" sz="1400" b="1" dirty="0" err="1" smtClean="0"/>
              <a:t>Theory</a:t>
            </a:r>
            <a:endParaRPr lang="fr-FR" sz="1400" b="1" dirty="0" smtClean="0"/>
          </a:p>
        </p:txBody>
      </p:sp>
      <p:sp>
        <p:nvSpPr>
          <p:cNvPr id="48" name="ZoneTexte 47"/>
          <p:cNvSpPr txBox="1"/>
          <p:nvPr/>
        </p:nvSpPr>
        <p:spPr>
          <a:xfrm>
            <a:off x="6286512" y="5143512"/>
            <a:ext cx="1935145" cy="523220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1886: Hertz Emission of</a:t>
            </a:r>
          </a:p>
          <a:p>
            <a:r>
              <a:rPr lang="fr-FR" sz="1400" b="1" dirty="0" err="1" smtClean="0"/>
              <a:t>Electromagnetic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waves</a:t>
            </a:r>
            <a:endParaRPr lang="fr-FR" sz="1400" b="1" dirty="0" smtClean="0"/>
          </a:p>
        </p:txBody>
      </p:sp>
      <p:sp>
        <p:nvSpPr>
          <p:cNvPr id="49" name="ZoneTexte 48"/>
          <p:cNvSpPr txBox="1"/>
          <p:nvPr/>
        </p:nvSpPr>
        <p:spPr>
          <a:xfrm>
            <a:off x="7215206" y="4214818"/>
            <a:ext cx="1755930" cy="523220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1896: Thomson</a:t>
            </a:r>
          </a:p>
          <a:p>
            <a:r>
              <a:rPr lang="fr-FR" sz="1400" b="1" dirty="0" err="1" smtClean="0"/>
              <a:t>Discovery</a:t>
            </a:r>
            <a:r>
              <a:rPr lang="fr-FR" sz="1400" b="1" dirty="0" smtClean="0"/>
              <a:t> of Electron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4357686" y="1214422"/>
            <a:ext cx="1124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Optics</a:t>
            </a:r>
            <a:endParaRPr lang="fr-FR" sz="2800" b="1" dirty="0"/>
          </a:p>
        </p:txBody>
      </p:sp>
      <p:sp>
        <p:nvSpPr>
          <p:cNvPr id="52" name="Ellipse 51"/>
          <p:cNvSpPr/>
          <p:nvPr/>
        </p:nvSpPr>
        <p:spPr>
          <a:xfrm>
            <a:off x="5643570" y="1928802"/>
            <a:ext cx="214314" cy="21431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5929322" y="2500306"/>
            <a:ext cx="214314" cy="21431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6000760" y="1714488"/>
            <a:ext cx="1452321" cy="30777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Geometric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optics</a:t>
            </a:r>
            <a:endParaRPr lang="fr-FR" sz="1400" b="1" dirty="0" smtClean="0"/>
          </a:p>
        </p:txBody>
      </p:sp>
      <p:sp>
        <p:nvSpPr>
          <p:cNvPr id="55" name="ZoneTexte 54"/>
          <p:cNvSpPr txBox="1"/>
          <p:nvPr/>
        </p:nvSpPr>
        <p:spPr>
          <a:xfrm>
            <a:off x="6357950" y="2285992"/>
            <a:ext cx="1086964" cy="30777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Wave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optics</a:t>
            </a:r>
            <a:endParaRPr lang="fr-FR" sz="1400" b="1" dirty="0" smtClean="0"/>
          </a:p>
        </p:txBody>
      </p:sp>
      <p:sp>
        <p:nvSpPr>
          <p:cNvPr id="56" name="Ellipse 55"/>
          <p:cNvSpPr/>
          <p:nvPr/>
        </p:nvSpPr>
        <p:spPr>
          <a:xfrm>
            <a:off x="857252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8001024" y="2571744"/>
            <a:ext cx="944745" cy="738664"/>
          </a:xfrm>
          <a:prstGeom prst="rect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1905: Einstein</a:t>
            </a:r>
          </a:p>
          <a:p>
            <a:r>
              <a:rPr lang="fr-FR" sz="1400" b="1" dirty="0" smtClean="0"/>
              <a:t>Photon</a:t>
            </a:r>
          </a:p>
        </p:txBody>
      </p:sp>
      <p:cxnSp>
        <p:nvCxnSpPr>
          <p:cNvPr id="62" name="Connecteur droit 61"/>
          <p:cNvCxnSpPr>
            <a:stCxn id="31" idx="7"/>
            <a:endCxn id="44" idx="2"/>
          </p:cNvCxnSpPr>
          <p:nvPr/>
        </p:nvCxnSpPr>
        <p:spPr>
          <a:xfrm rot="5400000" flipH="1" flipV="1">
            <a:off x="3378960" y="3383138"/>
            <a:ext cx="293984" cy="289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endCxn id="27" idx="4"/>
          </p:cNvCxnSpPr>
          <p:nvPr/>
        </p:nvCxnSpPr>
        <p:spPr>
          <a:xfrm rot="5400000" flipH="1" flipV="1">
            <a:off x="2545764" y="3669286"/>
            <a:ext cx="285752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40" idx="3"/>
            <a:endCxn id="26" idx="3"/>
          </p:cNvCxnSpPr>
          <p:nvPr/>
        </p:nvCxnSpPr>
        <p:spPr>
          <a:xfrm flipV="1">
            <a:off x="1857609" y="3183300"/>
            <a:ext cx="229223" cy="292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25" idx="7"/>
            <a:endCxn id="39" idx="1"/>
          </p:cNvCxnSpPr>
          <p:nvPr/>
        </p:nvCxnSpPr>
        <p:spPr>
          <a:xfrm rot="5400000" flipH="1" flipV="1">
            <a:off x="1788210" y="2176794"/>
            <a:ext cx="447872" cy="4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38" idx="3"/>
            <a:endCxn id="24" idx="2"/>
          </p:cNvCxnSpPr>
          <p:nvPr/>
        </p:nvCxnSpPr>
        <p:spPr>
          <a:xfrm flipV="1">
            <a:off x="1190287" y="2178835"/>
            <a:ext cx="222217" cy="478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20" idx="2"/>
            <a:endCxn id="22" idx="2"/>
          </p:cNvCxnSpPr>
          <p:nvPr/>
        </p:nvCxnSpPr>
        <p:spPr>
          <a:xfrm rot="10800000">
            <a:off x="903638" y="1450761"/>
            <a:ext cx="365990" cy="156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42" idx="2"/>
            <a:endCxn id="29" idx="1"/>
          </p:cNvCxnSpPr>
          <p:nvPr/>
        </p:nvCxnSpPr>
        <p:spPr>
          <a:xfrm rot="16200000" flipH="1">
            <a:off x="1771433" y="4573746"/>
            <a:ext cx="223675" cy="692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30" idx="5"/>
            <a:endCxn id="43" idx="0"/>
          </p:cNvCxnSpPr>
          <p:nvPr/>
        </p:nvCxnSpPr>
        <p:spPr>
          <a:xfrm rot="16200000" flipH="1">
            <a:off x="2716306" y="4991383"/>
            <a:ext cx="817204" cy="201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>
            <a:stCxn id="32" idx="4"/>
            <a:endCxn id="45" idx="0"/>
          </p:cNvCxnSpPr>
          <p:nvPr/>
        </p:nvCxnSpPr>
        <p:spPr>
          <a:xfrm rot="16200000" flipH="1">
            <a:off x="3967675" y="3909944"/>
            <a:ext cx="428628" cy="181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46" idx="2"/>
            <a:endCxn id="33" idx="7"/>
          </p:cNvCxnSpPr>
          <p:nvPr/>
        </p:nvCxnSpPr>
        <p:spPr>
          <a:xfrm rot="5400000">
            <a:off x="4981748" y="3423425"/>
            <a:ext cx="222546" cy="1371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34" idx="4"/>
            <a:endCxn id="47" idx="0"/>
          </p:cNvCxnSpPr>
          <p:nvPr/>
        </p:nvCxnSpPr>
        <p:spPr>
          <a:xfrm rot="5400000">
            <a:off x="5689037" y="3955038"/>
            <a:ext cx="428628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>
            <a:stCxn id="54" idx="1"/>
            <a:endCxn id="52" idx="7"/>
          </p:cNvCxnSpPr>
          <p:nvPr/>
        </p:nvCxnSpPr>
        <p:spPr>
          <a:xfrm rot="10800000" flipV="1">
            <a:off x="5826498" y="1868376"/>
            <a:ext cx="174262" cy="918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>
            <a:stCxn id="53" idx="6"/>
            <a:endCxn id="55" idx="1"/>
          </p:cNvCxnSpPr>
          <p:nvPr/>
        </p:nvCxnSpPr>
        <p:spPr>
          <a:xfrm flipV="1">
            <a:off x="6143636" y="2439881"/>
            <a:ext cx="214314" cy="167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>
            <a:stCxn id="35" idx="4"/>
          </p:cNvCxnSpPr>
          <p:nvPr/>
        </p:nvCxnSpPr>
        <p:spPr>
          <a:xfrm rot="5400000">
            <a:off x="6189103" y="4455104"/>
            <a:ext cx="1357322" cy="194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/>
          <p:cNvCxnSpPr>
            <a:stCxn id="36" idx="4"/>
          </p:cNvCxnSpPr>
          <p:nvPr/>
        </p:nvCxnSpPr>
        <p:spPr>
          <a:xfrm rot="5400000">
            <a:off x="7375942" y="3982645"/>
            <a:ext cx="428628" cy="357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>
            <a:stCxn id="57" idx="2"/>
            <a:endCxn id="56" idx="0"/>
          </p:cNvCxnSpPr>
          <p:nvPr/>
        </p:nvCxnSpPr>
        <p:spPr>
          <a:xfrm rot="16200000" flipH="1">
            <a:off x="8445807" y="3337998"/>
            <a:ext cx="261468" cy="206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4857752" y="571480"/>
            <a:ext cx="364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 smtClean="0"/>
              <a:t>Electromagnetism</a:t>
            </a:r>
            <a:endParaRPr lang="fr-FR" sz="3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813"/>
            <a:ext cx="91440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075" name="ZoneTexte 11"/>
          <p:cNvSpPr txBox="1">
            <a:spLocks noChangeArrowheads="1"/>
          </p:cNvSpPr>
          <p:nvPr/>
        </p:nvSpPr>
        <p:spPr bwMode="auto">
          <a:xfrm>
            <a:off x="2984154" y="6488113"/>
            <a:ext cx="400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Institut de Physique et Ingénierie </a:t>
            </a:r>
          </a:p>
        </p:txBody>
      </p:sp>
      <p:sp>
        <p:nvSpPr>
          <p:cNvPr id="6" name="Arc 5"/>
          <p:cNvSpPr/>
          <p:nvPr/>
        </p:nvSpPr>
        <p:spPr>
          <a:xfrm rot="10800000">
            <a:off x="1412504" y="-642966"/>
            <a:ext cx="6572296" cy="4572008"/>
          </a:xfrm>
          <a:prstGeom prst="arc">
            <a:avLst>
              <a:gd name="adj1" fmla="val 18263167"/>
              <a:gd name="adj2" fmla="val 101061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c 6"/>
          <p:cNvSpPr/>
          <p:nvPr/>
        </p:nvSpPr>
        <p:spPr>
          <a:xfrm rot="5400000">
            <a:off x="-211896" y="1838690"/>
            <a:ext cx="3248800" cy="3714776"/>
          </a:xfrm>
          <a:prstGeom prst="arc">
            <a:avLst>
              <a:gd name="adj1" fmla="val 16200000"/>
              <a:gd name="adj2" fmla="val 20398924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00034" y="57148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642910" y="5572140"/>
            <a:ext cx="186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Magnetism</a:t>
            </a:r>
            <a:endParaRPr lang="fr-FR" sz="2800" b="1" dirty="0"/>
          </a:p>
        </p:txBody>
      </p:sp>
      <p:cxnSp>
        <p:nvCxnSpPr>
          <p:cNvPr id="18" name="Connecteur droit 17"/>
          <p:cNvCxnSpPr>
            <a:stCxn id="6" idx="0"/>
          </p:cNvCxnSpPr>
          <p:nvPr/>
        </p:nvCxnSpPr>
        <p:spPr>
          <a:xfrm>
            <a:off x="3286116" y="3707077"/>
            <a:ext cx="5484502" cy="7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269628" y="150017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214282" y="1142984"/>
            <a:ext cx="1378711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Static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electricity</a:t>
            </a:r>
            <a:endParaRPr lang="fr-FR" sz="1400" b="1" dirty="0"/>
          </a:p>
        </p:txBody>
      </p:sp>
      <p:sp>
        <p:nvSpPr>
          <p:cNvPr id="24" name="Ellipse 23"/>
          <p:cNvSpPr/>
          <p:nvPr/>
        </p:nvSpPr>
        <p:spPr>
          <a:xfrm>
            <a:off x="1412504" y="2071678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1626818" y="2571744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2055446" y="300037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2626950" y="3357562"/>
            <a:ext cx="214314" cy="21431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2198322" y="500063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2841264" y="450057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198454" y="3643314"/>
            <a:ext cx="214314" cy="214314"/>
          </a:xfrm>
          <a:prstGeom prst="ellipse">
            <a:avLst/>
          </a:prstGeom>
          <a:gradFill>
            <a:gsLst>
              <a:gs pos="41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3984272" y="3571876"/>
            <a:ext cx="214314" cy="214314"/>
          </a:xfrm>
          <a:prstGeom prst="ellipse">
            <a:avLst/>
          </a:prstGeom>
          <a:gradFill>
            <a:gsLst>
              <a:gs pos="35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841528" y="3571876"/>
            <a:ext cx="214314" cy="214314"/>
          </a:xfrm>
          <a:prstGeom prst="ellipse">
            <a:avLst/>
          </a:prstGeom>
          <a:gradFill>
            <a:gsLst>
              <a:gs pos="33000">
                <a:schemeClr val="accent2">
                  <a:lumMod val="75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89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5841660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6770354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750095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14314" y="1857364"/>
            <a:ext cx="975973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1729: Gray</a:t>
            </a:r>
          </a:p>
          <a:p>
            <a:r>
              <a:rPr lang="fr-FR" sz="1400" b="1" dirty="0" err="1" smtClean="0"/>
              <a:t>Insulator</a:t>
            </a:r>
            <a:endParaRPr lang="fr-FR" sz="1400" b="1" dirty="0" smtClean="0"/>
          </a:p>
          <a:p>
            <a:r>
              <a:rPr lang="fr-FR" sz="1400" b="1" dirty="0" err="1" smtClean="0"/>
              <a:t>conductor</a:t>
            </a:r>
            <a:endParaRPr lang="fr-FR" sz="1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2214546" y="1785926"/>
            <a:ext cx="1376467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1750: Franklin</a:t>
            </a:r>
          </a:p>
          <a:p>
            <a:r>
              <a:rPr lang="fr-FR" sz="1400" b="1" dirty="0" smtClean="0"/>
              <a:t>Electric  charges</a:t>
            </a:r>
          </a:p>
          <a:p>
            <a:r>
              <a:rPr lang="fr-FR" sz="1400" b="1" dirty="0" smtClean="0"/>
              <a:t> + and -</a:t>
            </a:r>
            <a:endParaRPr lang="fr-FR" sz="1400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698124" y="3214686"/>
            <a:ext cx="1159485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1785</a:t>
            </a:r>
          </a:p>
          <a:p>
            <a:pPr algn="ctr"/>
            <a:r>
              <a:rPr lang="fr-FR" sz="1400" b="1" dirty="0" smtClean="0"/>
              <a:t>Coulomb </a:t>
            </a:r>
            <a:r>
              <a:rPr lang="fr-FR" sz="1400" b="1" dirty="0" err="1" smtClean="0"/>
              <a:t>law</a:t>
            </a:r>
            <a:endParaRPr lang="fr-FR" sz="14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269628" y="3857628"/>
            <a:ext cx="1615314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1799: Volta </a:t>
            </a:r>
            <a:r>
              <a:rPr lang="fr-FR" sz="1400" b="1" dirty="0" err="1" smtClean="0"/>
              <a:t>Battery</a:t>
            </a:r>
            <a:endParaRPr lang="fr-FR" sz="1400" b="1" dirty="0"/>
          </a:p>
        </p:txBody>
      </p:sp>
      <p:sp>
        <p:nvSpPr>
          <p:cNvPr id="56" name="Ellipse 55"/>
          <p:cNvSpPr/>
          <p:nvPr/>
        </p:nvSpPr>
        <p:spPr>
          <a:xfrm>
            <a:off x="8572528" y="3571876"/>
            <a:ext cx="214314" cy="214314"/>
          </a:xfrm>
          <a:prstGeom prst="ellipse">
            <a:avLst/>
          </a:prstGeom>
          <a:gradFill>
            <a:gsLst>
              <a:gs pos="29000">
                <a:srgbClr val="DDEBCF"/>
              </a:gs>
              <a:gs pos="59000">
                <a:srgbClr val="9CB86E">
                  <a:alpha val="88000"/>
                </a:srgbClr>
              </a:gs>
              <a:gs pos="59000">
                <a:srgbClr val="9CB86E">
                  <a:alpha val="88000"/>
                </a:srgbClr>
              </a:gs>
              <a:gs pos="100000">
                <a:srgbClr val="156B13"/>
              </a:gs>
            </a:gsLst>
            <a:lin ang="189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64"/>
          <p:cNvCxnSpPr>
            <a:endCxn id="27" idx="4"/>
          </p:cNvCxnSpPr>
          <p:nvPr/>
        </p:nvCxnSpPr>
        <p:spPr>
          <a:xfrm rot="5400000" flipH="1" flipV="1">
            <a:off x="2545764" y="3669286"/>
            <a:ext cx="285752" cy="90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40" idx="3"/>
            <a:endCxn id="26" idx="3"/>
          </p:cNvCxnSpPr>
          <p:nvPr/>
        </p:nvCxnSpPr>
        <p:spPr>
          <a:xfrm flipV="1">
            <a:off x="1857609" y="3183300"/>
            <a:ext cx="229223" cy="292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25" idx="7"/>
            <a:endCxn id="39" idx="1"/>
          </p:cNvCxnSpPr>
          <p:nvPr/>
        </p:nvCxnSpPr>
        <p:spPr>
          <a:xfrm rot="5400000" flipH="1" flipV="1">
            <a:off x="1788210" y="2176794"/>
            <a:ext cx="447872" cy="4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38" idx="3"/>
            <a:endCxn id="24" idx="2"/>
          </p:cNvCxnSpPr>
          <p:nvPr/>
        </p:nvCxnSpPr>
        <p:spPr>
          <a:xfrm flipV="1">
            <a:off x="1190287" y="2178835"/>
            <a:ext cx="222217" cy="478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20" idx="2"/>
            <a:endCxn id="22" idx="2"/>
          </p:cNvCxnSpPr>
          <p:nvPr/>
        </p:nvCxnSpPr>
        <p:spPr>
          <a:xfrm rot="10800000">
            <a:off x="903638" y="1450761"/>
            <a:ext cx="365990" cy="156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0" y="0"/>
            <a:ext cx="9144000" cy="500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2" name="AutoShape 14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AutoShape 16" descr="Résultat de recherche d'images pour &quot;compa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ZoneTexte 30"/>
          <p:cNvSpPr txBox="1">
            <a:spLocks noChangeArrowheads="1"/>
          </p:cNvSpPr>
          <p:nvPr/>
        </p:nvSpPr>
        <p:spPr bwMode="auto">
          <a:xfrm>
            <a:off x="0" y="0"/>
            <a:ext cx="39485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b="1" dirty="0" err="1" smtClean="0"/>
              <a:t>Brief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historical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overview</a:t>
            </a:r>
            <a:endParaRPr lang="fr-FR" sz="2800" b="1" dirty="0"/>
          </a:p>
        </p:txBody>
      </p:sp>
      <p:sp>
        <p:nvSpPr>
          <p:cNvPr id="45" name="Rectangle 44"/>
          <p:cNvSpPr/>
          <p:nvPr/>
        </p:nvSpPr>
        <p:spPr>
          <a:xfrm>
            <a:off x="4429125" y="0"/>
            <a:ext cx="4714875" cy="500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b="1" dirty="0" err="1" smtClean="0"/>
              <a:t>Electricity</a:t>
            </a:r>
            <a:endParaRPr lang="fr-FR" sz="2800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4857752" y="571480"/>
            <a:ext cx="364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 smtClean="0"/>
              <a:t>Electromagnetism</a:t>
            </a:r>
            <a:endParaRPr lang="fr-FR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5973</TotalTime>
  <Words>3444</Words>
  <Application>Microsoft Office PowerPoint</Application>
  <PresentationFormat>Affichage à l'écran (4:3)</PresentationFormat>
  <Paragraphs>992</Paragraphs>
  <Slides>69</Slides>
  <Notes>1</Notes>
  <HiddenSlides>2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0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yannick</dc:creator>
  <cp:lastModifiedBy>yannick</cp:lastModifiedBy>
  <cp:revision>454</cp:revision>
  <dcterms:created xsi:type="dcterms:W3CDTF">2017-03-01T19:49:41Z</dcterms:created>
  <dcterms:modified xsi:type="dcterms:W3CDTF">2019-01-29T19:21:07Z</dcterms:modified>
</cp:coreProperties>
</file>